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6" r:id="rId3"/>
    <p:sldId id="271" r:id="rId4"/>
    <p:sldId id="288" r:id="rId5"/>
    <p:sldId id="299" r:id="rId6"/>
    <p:sldId id="302" r:id="rId7"/>
    <p:sldId id="269" r:id="rId8"/>
    <p:sldId id="263" r:id="rId9"/>
    <p:sldId id="258" r:id="rId10"/>
    <p:sldId id="264" r:id="rId11"/>
    <p:sldId id="307" r:id="rId12"/>
    <p:sldId id="267" r:id="rId13"/>
    <p:sldId id="281" r:id="rId14"/>
    <p:sldId id="273" r:id="rId15"/>
    <p:sldId id="259" r:id="rId16"/>
    <p:sldId id="294" r:id="rId17"/>
    <p:sldId id="295" r:id="rId18"/>
    <p:sldId id="297" r:id="rId19"/>
    <p:sldId id="293" r:id="rId20"/>
    <p:sldId id="276" r:id="rId21"/>
    <p:sldId id="296" r:id="rId22"/>
    <p:sldId id="304" r:id="rId23"/>
    <p:sldId id="266" r:id="rId24"/>
    <p:sldId id="272" r:id="rId25"/>
    <p:sldId id="291" r:id="rId26"/>
    <p:sldId id="262" r:id="rId27"/>
    <p:sldId id="279" r:id="rId28"/>
    <p:sldId id="265" r:id="rId29"/>
    <p:sldId id="277" r:id="rId30"/>
    <p:sldId id="274" r:id="rId31"/>
    <p:sldId id="268" r:id="rId32"/>
    <p:sldId id="270" r:id="rId33"/>
    <p:sldId id="289" r:id="rId34"/>
    <p:sldId id="275" r:id="rId35"/>
    <p:sldId id="278" r:id="rId36"/>
    <p:sldId id="280" r:id="rId37"/>
    <p:sldId id="282" r:id="rId38"/>
    <p:sldId id="283" r:id="rId39"/>
    <p:sldId id="260" r:id="rId40"/>
    <p:sldId id="286" r:id="rId41"/>
    <p:sldId id="285" r:id="rId42"/>
    <p:sldId id="287" r:id="rId43"/>
    <p:sldId id="290" r:id="rId44"/>
    <p:sldId id="301" r:id="rId45"/>
    <p:sldId id="303" r:id="rId46"/>
    <p:sldId id="292" r:id="rId47"/>
    <p:sldId id="261" r:id="rId48"/>
    <p:sldId id="306" r:id="rId49"/>
    <p:sldId id="284" r:id="rId50"/>
    <p:sldId id="305" r:id="rId51"/>
    <p:sldId id="300" r:id="rId52"/>
    <p:sldId id="298"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70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52002AF-CE7B-4170-95ED-257DA90316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2002AF-CE7B-4170-95ED-257DA90316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2002AF-CE7B-4170-95ED-257DA90316B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6C87181-F6D0-4413-9996-2047BB942348}" type="datetimeFigureOut">
              <a:rPr lang="ru-RU" smtClean="0"/>
              <a:pPr/>
              <a:t>01.11.2024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52002AF-CE7B-4170-95ED-257DA90316B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C87181-F6D0-4413-9996-2047BB942348}" type="datetimeFigureOut">
              <a:rPr lang="ru-RU" smtClean="0"/>
              <a:pPr/>
              <a:t>01.11.2024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2002AF-CE7B-4170-95ED-257DA90316B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928670"/>
            <a:ext cx="7851648" cy="2357454"/>
          </a:xfrm>
          <a:solidFill>
            <a:schemeClr val="bg2">
              <a:lumMod val="25000"/>
              <a:alpha val="76000"/>
            </a:schemeClr>
          </a:solidFill>
          <a:ln/>
          <a:effectLst>
            <a:glow rad="228600">
              <a:schemeClr val="accent2">
                <a:satMod val="175000"/>
                <a:alpha val="40000"/>
              </a:schemeClr>
            </a:glow>
            <a:outerShdw blurRad="40000" dist="20000" dir="5400000" rotWithShape="0">
              <a:srgbClr val="000000">
                <a:alpha val="38000"/>
              </a:srgbClr>
            </a:outerShdw>
            <a:reflection blurRad="6350" stA="50000" endA="275" endPos="40000" dist="101600" dir="5400000" sy="-100000" algn="bl" rotWithShape="0"/>
          </a:effectLst>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sz="4000" dirty="0" smtClean="0">
                <a:solidFill>
                  <a:srgbClr val="FFFF00"/>
                </a:solidFill>
                <a:latin typeface="Arial Black" pitchFamily="34" charset="0"/>
              </a:rPr>
              <a:t>Новая литература в </a:t>
            </a:r>
            <a:br>
              <a:rPr lang="ru-RU" sz="4000" dirty="0" smtClean="0">
                <a:solidFill>
                  <a:srgbClr val="FFFF00"/>
                </a:solidFill>
                <a:latin typeface="Arial Black" pitchFamily="34" charset="0"/>
              </a:rPr>
            </a:br>
            <a:r>
              <a:rPr lang="ru-RU" sz="4000" dirty="0" smtClean="0">
                <a:solidFill>
                  <a:srgbClr val="FFFF00"/>
                </a:solidFill>
                <a:latin typeface="Arial Black" pitchFamily="34" charset="0"/>
              </a:rPr>
              <a:t>ЭБС </a:t>
            </a:r>
            <a:r>
              <a:rPr lang="en-US" sz="4000" dirty="0" smtClean="0">
                <a:solidFill>
                  <a:srgbClr val="FFFF00"/>
                </a:solidFill>
                <a:latin typeface="Arial Black" pitchFamily="34" charset="0"/>
              </a:rPr>
              <a:t>ZNANIUM </a:t>
            </a:r>
            <a:r>
              <a:rPr lang="ru-RU" sz="4000" dirty="0" smtClean="0">
                <a:solidFill>
                  <a:srgbClr val="FFFF00"/>
                </a:solidFill>
                <a:latin typeface="Arial Black" pitchFamily="34" charset="0"/>
              </a:rPr>
              <a:t/>
            </a:r>
            <a:br>
              <a:rPr lang="ru-RU" sz="4000" dirty="0" smtClean="0">
                <a:solidFill>
                  <a:srgbClr val="FFFF00"/>
                </a:solidFill>
                <a:latin typeface="Arial Black" pitchFamily="34" charset="0"/>
              </a:rPr>
            </a:br>
            <a:r>
              <a:rPr lang="ru-RU" sz="4000" dirty="0" smtClean="0">
                <a:solidFill>
                  <a:srgbClr val="FFFF00"/>
                </a:solidFill>
                <a:latin typeface="Arial Black" pitchFamily="34" charset="0"/>
              </a:rPr>
              <a:t>(октябрь 2024)</a:t>
            </a:r>
            <a:br>
              <a:rPr lang="ru-RU" sz="4000" dirty="0" smtClean="0">
                <a:solidFill>
                  <a:srgbClr val="FFFF00"/>
                </a:solidFill>
                <a:latin typeface="Arial Black" pitchFamily="34" charset="0"/>
              </a:rPr>
            </a:br>
            <a:endParaRPr lang="ru-RU" sz="4000" dirty="0">
              <a:solidFill>
                <a:srgbClr val="FFFF00"/>
              </a:solidFill>
              <a:effectLst/>
              <a:latin typeface="Arial Black" pitchFamily="34" charset="0"/>
            </a:endParaRPr>
          </a:p>
        </p:txBody>
      </p:sp>
      <p:pic>
        <p:nvPicPr>
          <p:cNvPr id="4" name="Picture 3" descr="C:\Users\mezenceva\Pictures\45486bcfe26книга2.png"/>
          <p:cNvPicPr>
            <a:picLocks noChangeAspect="1" noChangeArrowheads="1"/>
          </p:cNvPicPr>
          <p:nvPr/>
        </p:nvPicPr>
        <p:blipFill>
          <a:blip r:embed="rId2" cstate="print"/>
          <a:srcRect/>
          <a:stretch>
            <a:fillRect/>
          </a:stretch>
        </p:blipFill>
        <p:spPr bwMode="auto">
          <a:xfrm>
            <a:off x="285720" y="2571744"/>
            <a:ext cx="4071966" cy="3857652"/>
          </a:xfrm>
          <a:prstGeom prst="rect">
            <a:avLst/>
          </a:prstGeom>
          <a:noFill/>
        </p:spPr>
      </p:pic>
      <p:sp>
        <p:nvSpPr>
          <p:cNvPr id="6" name="TextBox 5"/>
          <p:cNvSpPr txBox="1"/>
          <p:nvPr/>
        </p:nvSpPr>
        <p:spPr>
          <a:xfrm>
            <a:off x="2357422" y="285728"/>
            <a:ext cx="5500726" cy="461665"/>
          </a:xfrm>
          <a:prstGeom prst="rect">
            <a:avLst/>
          </a:prstGeom>
          <a:noFill/>
          <a:effectLst/>
        </p:spPr>
        <p:txBody>
          <a:bodyPr wrap="square" rtlCol="0">
            <a:spAutoFit/>
          </a:bodyPr>
          <a:lstStyle/>
          <a:p>
            <a:r>
              <a:rPr lang="ru-RU" sz="2400" b="1" dirty="0">
                <a:solidFill>
                  <a:srgbClr val="C00000"/>
                </a:solidFill>
              </a:rPr>
              <a:t>Виртуальная книжная выставка</a:t>
            </a:r>
          </a:p>
        </p:txBody>
      </p:sp>
      <p:sp>
        <p:nvSpPr>
          <p:cNvPr id="7" name="TextBox 6"/>
          <p:cNvSpPr txBox="1"/>
          <p:nvPr/>
        </p:nvSpPr>
        <p:spPr>
          <a:xfrm>
            <a:off x="5857884" y="5429264"/>
            <a:ext cx="3000396" cy="461665"/>
          </a:xfrm>
          <a:prstGeom prst="rect">
            <a:avLst/>
          </a:prstGeom>
          <a:noFill/>
        </p:spPr>
        <p:txBody>
          <a:bodyPr wrap="square" rtlCol="0">
            <a:spAutoFit/>
          </a:bodyPr>
          <a:lstStyle/>
          <a:p>
            <a:r>
              <a:rPr lang="ru-RU" sz="2400" b="1" dirty="0" smtClean="0">
                <a:solidFill>
                  <a:srgbClr val="C00000"/>
                </a:solidFill>
                <a:latin typeface="Monotype Corsiva" pitchFamily="66" charset="0"/>
              </a:rPr>
              <a:t>Библиотека КГТТ</a:t>
            </a:r>
            <a:endParaRPr lang="ru-RU" sz="2400" b="1" dirty="0">
              <a:solidFill>
                <a:srgbClr val="C00000"/>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929058" y="1142984"/>
            <a:ext cx="4500594" cy="321471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71934" y="1428736"/>
            <a:ext cx="4214842" cy="2643206"/>
          </a:xfrm>
          <a:ln>
            <a:noFill/>
          </a:ln>
          <a:effectLst>
            <a:glow rad="139700">
              <a:schemeClr val="accent2">
                <a:satMod val="175000"/>
                <a:alpha val="40000"/>
              </a:schemeClr>
            </a:glow>
          </a:effectLst>
        </p:spPr>
        <p:txBody>
          <a:bodyPr>
            <a:normAutofit fontScale="90000"/>
          </a:bodyPr>
          <a:lstStyle/>
          <a:p>
            <a:pPr algn="just"/>
            <a:r>
              <a:rPr lang="ru-RU" sz="1600" dirty="0" smtClean="0">
                <a:solidFill>
                  <a:schemeClr val="bg1"/>
                </a:solidFill>
                <a:effectLst/>
              </a:rPr>
              <a:t>     </a:t>
            </a:r>
            <a:r>
              <a:rPr lang="ru-RU" sz="1600" b="0" dirty="0" smtClean="0">
                <a:solidFill>
                  <a:schemeClr val="bg1"/>
                </a:solidFill>
              </a:rPr>
              <a:t>Содержание учебного пособия последовательно раскрывает необходимые дефиниции, историю развития и исследовательские методы дисциплины «Теория государства и права» в соответствии с рабочей программой.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600" b="0" dirty="0" smtClean="0">
                <a:solidFill>
                  <a:schemeClr val="bg1"/>
                </a:solidFill>
              </a:rPr>
            </a:br>
            <a:r>
              <a:rPr lang="ru-RU" sz="1600" b="0" dirty="0" smtClean="0">
                <a:solidFill>
                  <a:schemeClr val="bg1"/>
                </a:solidFill>
              </a:rPr>
              <a:t>    Предназначено для студентов, обучающихся по направлению подготовки «Юриспруденция», аспирантов и преподавателей юридических факультетов, а также для всех интересующихся правовыми вопросами.</a:t>
            </a:r>
            <a:r>
              <a:rPr lang="ru-RU" sz="1600" b="0" dirty="0" smtClean="0">
                <a:solidFill>
                  <a:schemeClr val="bg1"/>
                </a:solidFill>
                <a:effectLst/>
              </a:rPr>
              <a:t>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143512"/>
            <a:ext cx="8072494" cy="1085292"/>
          </a:xfrm>
        </p:spPr>
        <p:txBody>
          <a:bodyPr>
            <a:noAutofit/>
          </a:bodyPr>
          <a:lstStyle/>
          <a:p>
            <a:pPr algn="l"/>
            <a:r>
              <a:rPr lang="ru-RU" sz="1600" b="1" dirty="0" smtClean="0">
                <a:solidFill>
                  <a:schemeClr val="bg1"/>
                </a:solidFill>
                <a:latin typeface="+mj-lt"/>
              </a:rPr>
              <a:t>Попова, А.В. Теория государства и права: учебное пособие / А.В. Попова. - Москва: ИНФРА-М, 2025. - 365 с. - (Среднее профессиональное образование). - ISBN 978-5-16-020467-3. - Текст: электронный. - URL: https://znanium.ru/catalog/product/2175116 (дата обращения: 24.10.2024). – Режим доступа: по подписке.</a:t>
            </a:r>
          </a:p>
          <a:p>
            <a:pPr algn="l"/>
            <a:r>
              <a:rPr lang="ru-RU" sz="2000" b="1" dirty="0" smtClean="0">
                <a:solidFill>
                  <a:schemeClr val="accent6">
                    <a:lumMod val="50000"/>
                  </a:schemeClr>
                </a:solidFill>
                <a:latin typeface="+mj-lt"/>
              </a:rPr>
              <a:t>	</a:t>
            </a:r>
            <a:endParaRPr lang="ru-RU" sz="2000" b="1" dirty="0">
              <a:solidFill>
                <a:schemeClr val="accent6">
                  <a:lumMod val="50000"/>
                </a:schemeClr>
              </a:solidFill>
              <a:latin typeface="+mj-lt"/>
            </a:endParaRPr>
          </a:p>
        </p:txBody>
      </p:sp>
      <p:pic>
        <p:nvPicPr>
          <p:cNvPr id="6" name="Рисунок 5" descr="https://znanium.ru/cover/2175/2175116.jpg"/>
          <p:cNvPicPr/>
          <p:nvPr/>
        </p:nvPicPr>
        <p:blipFill>
          <a:blip r:embed="rId2"/>
          <a:srcRect/>
          <a:stretch>
            <a:fillRect/>
          </a:stretch>
        </p:blipFill>
        <p:spPr bwMode="auto">
          <a:xfrm>
            <a:off x="571472" y="714356"/>
            <a:ext cx="2571768" cy="4000528"/>
          </a:xfrm>
          <a:prstGeom prst="rect">
            <a:avLst/>
          </a:prstGeom>
          <a:noFill/>
          <a:ln w="63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14678" y="642918"/>
            <a:ext cx="5715040"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Содержание учебника дает необходимое представление об основных понятиях, категориях, институтах отрасли права «Трудовое право». С учетом самостоятельного изучения студентами нормативных правовых источников и специальной литературы учебник призван способствовать приобретению профессиональных знаний по вопросам регулирования отношений, входящих в предмет данной отрасли российского права. Учебный материал сопровождается контрольными вопросами и заданиями, которые помогут более глубоко разобраться в ключевых вопросах трудового права и научиться применять его нормы на практике.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изучающих курс «Трудовое право».</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429264"/>
            <a:ext cx="8501122" cy="1143008"/>
          </a:xfrm>
        </p:spPr>
        <p:txBody>
          <a:bodyPr>
            <a:noAutofit/>
          </a:bodyPr>
          <a:lstStyle/>
          <a:p>
            <a:pPr algn="l"/>
            <a:r>
              <a:rPr lang="ru-RU" sz="1600" b="1" dirty="0" smtClean="0">
                <a:solidFill>
                  <a:schemeClr val="bg1"/>
                </a:solidFill>
                <a:latin typeface="+mj-lt"/>
              </a:rPr>
              <a:t>Трудовое право: учебник / под ред. С.Н. Ерёминой, Е.А. Степановой. - Москва: ИНФРА-М, 2023. - 331 с. - (Среднее профессиональное образование). - ISBN 978-5-16-018061-8. - Текст: электронный. - URL: https://znanium.ru/catalog/product/1908962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908/1908962.jpg"/>
          <p:cNvPicPr/>
          <p:nvPr/>
        </p:nvPicPr>
        <p:blipFill>
          <a:blip r:embed="rId2"/>
          <a:srcRect/>
          <a:stretch>
            <a:fillRect/>
          </a:stretch>
        </p:blipFill>
        <p:spPr bwMode="auto">
          <a:xfrm>
            <a:off x="357158" y="571480"/>
            <a:ext cx="2643206" cy="435771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357554" y="857232"/>
            <a:ext cx="5572164" cy="285752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642918"/>
            <a:ext cx="4929222" cy="2786082"/>
          </a:xfrm>
          <a:ln>
            <a:noFill/>
          </a:ln>
          <a:effectLst>
            <a:glow rad="139700">
              <a:schemeClr val="accent2">
                <a:satMod val="175000"/>
                <a:alpha val="40000"/>
              </a:schemeClr>
            </a:glow>
          </a:effectLst>
        </p:spPr>
        <p:txBody>
          <a:bodyPr>
            <a:normAutofit/>
          </a:bodyPr>
          <a:lstStyle/>
          <a:p>
            <a:pPr algn="just"/>
            <a:r>
              <a:rPr lang="ru-RU" sz="1600" b="0" dirty="0" smtClean="0">
                <a:solidFill>
                  <a:schemeClr val="bg1"/>
                </a:solidFill>
                <a:effectLst/>
              </a:rPr>
              <a:t>          </a:t>
            </a:r>
            <a:r>
              <a:rPr lang="ru-RU" sz="1400" b="0" dirty="0" smtClean="0">
                <a:solidFill>
                  <a:schemeClr val="bg1"/>
                </a:solidFill>
                <a:effectLst/>
              </a:rPr>
              <a:t>Учебник подготовлен в соответствии с программой учебного курса «Уголовное право», изучаемого в вузах по направлению «Юриспруденция», на основе современных научных концепций, действующего уголовного законодательства и правоприменительной практики. В учебнике учтены последние изменения в УК РФ, дается современное понимание институтов Обшей части уголовного права России, излагаются положения его Особенной части, анализируется судебная практика, по дискуссионным вопросам теории и практики уголовного права представлены различающиеся точки зрения ученых. </a:t>
            </a:r>
            <a:endParaRPr lang="ru-RU" sz="1400" b="0" dirty="0">
              <a:solidFill>
                <a:schemeClr val="bg1"/>
              </a:solidFill>
              <a:effectLst/>
            </a:endParaRPr>
          </a:p>
        </p:txBody>
      </p:sp>
      <p:sp>
        <p:nvSpPr>
          <p:cNvPr id="3" name="Подзаголовок 2"/>
          <p:cNvSpPr>
            <a:spLocks noGrp="1"/>
          </p:cNvSpPr>
          <p:nvPr>
            <p:ph type="subTitle" idx="1"/>
          </p:nvPr>
        </p:nvSpPr>
        <p:spPr>
          <a:xfrm>
            <a:off x="357158" y="5214950"/>
            <a:ext cx="8501122" cy="1214446"/>
          </a:xfrm>
        </p:spPr>
        <p:txBody>
          <a:bodyPr>
            <a:noAutofit/>
          </a:bodyPr>
          <a:lstStyle/>
          <a:p>
            <a:pPr algn="l"/>
            <a:r>
              <a:rPr lang="ru-RU" sz="1600" b="1" dirty="0" err="1" smtClean="0">
                <a:solidFill>
                  <a:schemeClr val="bg1"/>
                </a:solidFill>
                <a:latin typeface="+mj-lt"/>
              </a:rPr>
              <a:t>Дуюнов</a:t>
            </a:r>
            <a:r>
              <a:rPr lang="ru-RU" sz="1600" b="1" dirty="0" smtClean="0">
                <a:solidFill>
                  <a:schemeClr val="bg1"/>
                </a:solidFill>
                <a:latin typeface="+mj-lt"/>
              </a:rPr>
              <a:t>, В.К. Уголовное право России. Общая и Особенная части: учебник / под ред. д-ра </a:t>
            </a:r>
            <a:r>
              <a:rPr lang="ru-RU" sz="1600" b="1" dirty="0" err="1" smtClean="0">
                <a:solidFill>
                  <a:schemeClr val="bg1"/>
                </a:solidFill>
                <a:latin typeface="+mj-lt"/>
              </a:rPr>
              <a:t>юрид</a:t>
            </a:r>
            <a:r>
              <a:rPr lang="ru-RU" sz="1600" b="1" dirty="0" smtClean="0">
                <a:solidFill>
                  <a:schemeClr val="bg1"/>
                </a:solidFill>
                <a:latin typeface="+mj-lt"/>
              </a:rPr>
              <a:t>. наук, проф. В.К. </a:t>
            </a:r>
            <a:r>
              <a:rPr lang="ru-RU" sz="1600" b="1" dirty="0" err="1" smtClean="0">
                <a:solidFill>
                  <a:schemeClr val="bg1"/>
                </a:solidFill>
                <a:latin typeface="+mj-lt"/>
              </a:rPr>
              <a:t>Дуюнова</a:t>
            </a:r>
            <a:r>
              <a:rPr lang="ru-RU" sz="1600" b="1" dirty="0" smtClean="0">
                <a:solidFill>
                  <a:schemeClr val="bg1"/>
                </a:solidFill>
                <a:latin typeface="+mj-lt"/>
              </a:rPr>
              <a:t>. - Москва: РИОР: ИНФРА-М, 2025. - 700 с. - (Среднее профессиональное образование).  ISBN 978-5-369-01902-3. - Текст: электронный. - URL: https://znanium.ru/catalog/product/2172166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2172/2172166.jpg"/>
          <p:cNvPicPr/>
          <p:nvPr/>
        </p:nvPicPr>
        <p:blipFill>
          <a:blip r:embed="rId2"/>
          <a:srcRect/>
          <a:stretch>
            <a:fillRect/>
          </a:stretch>
        </p:blipFill>
        <p:spPr bwMode="auto">
          <a:xfrm>
            <a:off x="357158" y="714356"/>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1142984"/>
            <a:ext cx="5500726" cy="307183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5000660" cy="3071834"/>
          </a:xfrm>
          <a:ln>
            <a:noFill/>
          </a:ln>
          <a:effectLst>
            <a:glow rad="139700">
              <a:schemeClr val="accent2">
                <a:satMod val="175000"/>
                <a:alpha val="40000"/>
              </a:schemeClr>
            </a:glow>
          </a:effectLst>
        </p:spPr>
        <p:txBody>
          <a:bodyPr>
            <a:normAutofit fontScale="90000"/>
          </a:bodyPr>
          <a:lstStyle/>
          <a:p>
            <a:pPr algn="just"/>
            <a:r>
              <a:rPr lang="ru-RU" sz="1600" dirty="0" smtClean="0"/>
              <a:t>      </a:t>
            </a:r>
            <a:r>
              <a:rPr lang="ru-RU" sz="1600" b="0" dirty="0" smtClean="0">
                <a:solidFill>
                  <a:schemeClr val="bg1"/>
                </a:solidFill>
                <a:effectLst/>
              </a:rPr>
              <a:t>В учебнике сочетаются новейшие государственно-правовые разработки с устоявшимися знаниями отечественной теории государства и права, важнейшим из которых является положение о единстве и взаимодействии государства и права. Обобщаются сведения о современном развитии и функционировании государства и права, обозначаются их роль и значение в мировом интеграционном процессе; определяется методологическая основа юридической науки, дается социально-экономическая и политико-правовая характеристика взаимодействия государства и общества. </a:t>
            </a:r>
            <a:br>
              <a:rPr lang="ru-RU" sz="1600" b="0" dirty="0" smtClean="0">
                <a:solidFill>
                  <a:schemeClr val="bg1"/>
                </a:solidFill>
                <a:effectLst/>
              </a:rPr>
            </a:b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143008"/>
          </a:xfrm>
        </p:spPr>
        <p:txBody>
          <a:bodyPr>
            <a:noAutofit/>
          </a:bodyPr>
          <a:lstStyle/>
          <a:p>
            <a:pPr algn="l"/>
            <a:r>
              <a:rPr lang="ru-RU" sz="1600" b="1" dirty="0" err="1" smtClean="0">
                <a:solidFill>
                  <a:schemeClr val="bg1"/>
                </a:solidFill>
                <a:latin typeface="+mj-lt"/>
              </a:rPr>
              <a:t>Мурсалимов</a:t>
            </a:r>
            <a:r>
              <a:rPr lang="ru-RU" sz="1600" b="1" dirty="0" smtClean="0">
                <a:solidFill>
                  <a:schemeClr val="bg1"/>
                </a:solidFill>
                <a:latin typeface="+mj-lt"/>
              </a:rPr>
              <a:t>, К.Р. Теория государства и права: учебник / К.Р. </a:t>
            </a:r>
            <a:r>
              <a:rPr lang="ru-RU" sz="1600" b="1" dirty="0" err="1" smtClean="0">
                <a:solidFill>
                  <a:schemeClr val="bg1"/>
                </a:solidFill>
                <a:latin typeface="+mj-lt"/>
              </a:rPr>
              <a:t>Мурсалимов</a:t>
            </a:r>
            <a:r>
              <a:rPr lang="ru-RU" sz="1600" b="1" dirty="0" smtClean="0">
                <a:solidFill>
                  <a:schemeClr val="bg1"/>
                </a:solidFill>
                <a:latin typeface="+mj-lt"/>
              </a:rPr>
              <a:t>, А.Г. </a:t>
            </a:r>
            <a:r>
              <a:rPr lang="ru-RU" sz="1600" b="1" dirty="0" err="1" smtClean="0">
                <a:solidFill>
                  <a:schemeClr val="bg1"/>
                </a:solidFill>
                <a:latin typeface="+mj-lt"/>
              </a:rPr>
              <a:t>Хабибулин</a:t>
            </a:r>
            <a:r>
              <a:rPr lang="ru-RU" sz="1600" b="1" dirty="0" smtClean="0">
                <a:solidFill>
                  <a:schemeClr val="bg1"/>
                </a:solidFill>
                <a:latin typeface="+mj-lt"/>
              </a:rPr>
              <a:t>. - 5-е изд., </a:t>
            </a:r>
            <a:r>
              <a:rPr lang="ru-RU" sz="1600" b="1" dirty="0" err="1" smtClean="0">
                <a:solidFill>
                  <a:schemeClr val="bg1"/>
                </a:solidFill>
                <a:latin typeface="+mj-lt"/>
              </a:rPr>
              <a:t>перераб</a:t>
            </a:r>
            <a:r>
              <a:rPr lang="ru-RU" sz="1600" b="1" dirty="0" smtClean="0">
                <a:solidFill>
                  <a:schemeClr val="bg1"/>
                </a:solidFill>
                <a:latin typeface="+mj-lt"/>
              </a:rPr>
              <a:t>. и доп. - Москва: ИНФРА-М, 2025. - 623 с. - (Среднее профессиональное образование). - ISBN 978-5-16-020248-8. - Текст: электронный. - URL: https://znanium.ru/catalog/product/2165083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5/2165083.jpg"/>
          <p:cNvPicPr/>
          <p:nvPr/>
        </p:nvPicPr>
        <p:blipFill>
          <a:blip r:embed="rId2"/>
          <a:srcRect/>
          <a:stretch>
            <a:fillRect/>
          </a:stretch>
        </p:blipFill>
        <p:spPr bwMode="auto">
          <a:xfrm>
            <a:off x="357158" y="642918"/>
            <a:ext cx="2714644"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857620" y="1285860"/>
            <a:ext cx="4714908" cy="264320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71934" y="1285860"/>
            <a:ext cx="4286280" cy="2786082"/>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Учебное пособие призвано объяснить </a:t>
            </a:r>
            <a:r>
              <a:rPr lang="ru-RU" sz="1400" b="0" dirty="0" err="1" smtClean="0">
                <a:solidFill>
                  <a:schemeClr val="bg1"/>
                </a:solidFill>
                <a:effectLst/>
              </a:rPr>
              <a:t>цивилизационные</a:t>
            </a:r>
            <a:r>
              <a:rPr lang="ru-RU" sz="1400" b="0" dirty="0" smtClean="0">
                <a:solidFill>
                  <a:schemeClr val="bg1"/>
                </a:solidFill>
                <a:effectLst/>
              </a:rPr>
              <a:t>, </a:t>
            </a:r>
            <a:r>
              <a:rPr lang="ru-RU" sz="1400" b="0" dirty="0" err="1" smtClean="0">
                <a:solidFill>
                  <a:schemeClr val="bg1"/>
                </a:solidFill>
                <a:effectLst/>
              </a:rPr>
              <a:t>мультикультурные</a:t>
            </a:r>
            <a:r>
              <a:rPr lang="ru-RU" sz="1400" b="0" dirty="0" smtClean="0">
                <a:solidFill>
                  <a:schemeClr val="bg1"/>
                </a:solidFill>
                <a:effectLst/>
              </a:rPr>
              <a:t> основы России, показать ее уникальность и нравственное значение.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400" b="0" dirty="0" smtClean="0">
                <a:solidFill>
                  <a:schemeClr val="bg1"/>
                </a:solidFill>
                <a:effectLst/>
              </a:rPr>
            </a:br>
            <a:r>
              <a:rPr lang="ru-RU" sz="1400" b="0" dirty="0" smtClean="0">
                <a:solidFill>
                  <a:schemeClr val="bg1"/>
                </a:solidFill>
                <a:effectLst/>
              </a:rPr>
              <a:t>Для студентов средних специальных учебных заведений, преподавателей, а также всех, кто интересуется вопросами российской государственности.</a:t>
            </a:r>
            <a:r>
              <a:rPr lang="ru-RU" sz="1600" b="0" dirty="0" smtClean="0">
                <a:solidFill>
                  <a:schemeClr val="bg1"/>
                </a:solidFill>
                <a:effectLst/>
              </a:rPr>
              <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86388"/>
            <a:ext cx="8501122" cy="1214446"/>
          </a:xfrm>
        </p:spPr>
        <p:txBody>
          <a:bodyPr>
            <a:noAutofit/>
          </a:bodyPr>
          <a:lstStyle/>
          <a:p>
            <a:pPr algn="l"/>
            <a:r>
              <a:rPr lang="ru-RU" sz="1600" b="1" dirty="0" err="1" smtClean="0">
                <a:solidFill>
                  <a:schemeClr val="bg1"/>
                </a:solidFill>
                <a:latin typeface="+mj-lt"/>
              </a:rPr>
              <a:t>Панищев</a:t>
            </a:r>
            <a:r>
              <a:rPr lang="ru-RU" sz="1600" b="1" dirty="0" smtClean="0">
                <a:solidFill>
                  <a:schemeClr val="bg1"/>
                </a:solidFill>
                <a:latin typeface="+mj-lt"/>
              </a:rPr>
              <a:t>, А.Л. Основы российской государственности: учебное пособие / А.Л. </a:t>
            </a:r>
            <a:r>
              <a:rPr lang="ru-RU" sz="1600" b="1" dirty="0" err="1" smtClean="0">
                <a:solidFill>
                  <a:schemeClr val="bg1"/>
                </a:solidFill>
                <a:latin typeface="+mj-lt"/>
              </a:rPr>
              <a:t>Панищев</a:t>
            </a:r>
            <a:r>
              <a:rPr lang="ru-RU" sz="1600" b="1" dirty="0" smtClean="0">
                <a:solidFill>
                  <a:schemeClr val="bg1"/>
                </a:solidFill>
                <a:latin typeface="+mj-lt"/>
              </a:rPr>
              <a:t>. - Москва: ИНФРА-М, 2025. - 190 с. - (Среднее профессиональное образование). - ISBN 978-5-16-020405-5. - Текст: электронный. - URL: https://znanium.ru/catalog/product/2172167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2/2172167.jpg"/>
          <p:cNvPicPr/>
          <p:nvPr/>
        </p:nvPicPr>
        <p:blipFill>
          <a:blip r:embed="rId2"/>
          <a:srcRect/>
          <a:stretch>
            <a:fillRect/>
          </a:stretch>
        </p:blipFill>
        <p:spPr bwMode="auto">
          <a:xfrm>
            <a:off x="428596" y="642918"/>
            <a:ext cx="2571768" cy="4071966"/>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643306" y="642918"/>
            <a:ext cx="4714908" cy="328614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  Про</a:t>
            </a:r>
            <a:endParaRPr lang="ru-RU" sz="1400" dirty="0"/>
          </a:p>
        </p:txBody>
      </p:sp>
      <p:sp>
        <p:nvSpPr>
          <p:cNvPr id="2" name="Заголовок 1"/>
          <p:cNvSpPr>
            <a:spLocks noGrp="1"/>
          </p:cNvSpPr>
          <p:nvPr>
            <p:ph type="ctrTitle"/>
          </p:nvPr>
        </p:nvSpPr>
        <p:spPr>
          <a:xfrm>
            <a:off x="3929058" y="857232"/>
            <a:ext cx="4214842" cy="2857520"/>
          </a:xfrm>
          <a:ln>
            <a:noFill/>
          </a:ln>
          <a:effectLst>
            <a:glow rad="139700">
              <a:schemeClr val="accent2">
                <a:satMod val="175000"/>
                <a:alpha val="40000"/>
              </a:schemeClr>
            </a:glow>
          </a:effectLst>
        </p:spPr>
        <p:txBody>
          <a:bodyPr>
            <a:normAutofit fontScale="90000"/>
          </a:bodyPr>
          <a:lstStyle/>
          <a:p>
            <a:pPr algn="just"/>
            <a:r>
              <a:rPr lang="ru-RU" sz="1600" dirty="0" smtClean="0">
                <a:solidFill>
                  <a:schemeClr val="bg1"/>
                </a:solidFill>
                <a:effectLst/>
              </a:rPr>
              <a:t>     </a:t>
            </a:r>
            <a:r>
              <a:rPr lang="ru-RU" sz="1600" b="0" dirty="0" smtClean="0">
                <a:solidFill>
                  <a:schemeClr val="bg1"/>
                </a:solidFill>
                <a:effectLst/>
              </a:rPr>
              <a:t>В учебном пособии дается общее представление о целях и задачах структурного подразделения, рассматриваются основные и вспомогательные бизнес-процессы, описаны сущность и характерные черты структуры машиностроительного предприятия и профессиональной деятельности в сфере планирования, организации и управления деятельностью персонала структурного подразделения. Включает теоретический материал и практикумы по дисциплине к каждой из девяти глав.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endParaRPr lang="ru-RU" sz="1600" dirty="0">
              <a:solidFill>
                <a:schemeClr val="bg1"/>
              </a:solidFill>
              <a:effectLst/>
            </a:endParaRPr>
          </a:p>
        </p:txBody>
      </p:sp>
      <p:sp>
        <p:nvSpPr>
          <p:cNvPr id="3" name="Подзаголовок 2"/>
          <p:cNvSpPr>
            <a:spLocks noGrp="1"/>
          </p:cNvSpPr>
          <p:nvPr>
            <p:ph type="subTitle" idx="1"/>
          </p:nvPr>
        </p:nvSpPr>
        <p:spPr>
          <a:xfrm>
            <a:off x="214282" y="4786322"/>
            <a:ext cx="8786874" cy="1571636"/>
          </a:xfrm>
        </p:spPr>
        <p:txBody>
          <a:bodyPr>
            <a:noAutofit/>
          </a:bodyPr>
          <a:lstStyle/>
          <a:p>
            <a:pPr algn="l"/>
            <a:r>
              <a:rPr lang="ru-RU" sz="1800" b="1" dirty="0" smtClean="0"/>
              <a:t> </a:t>
            </a:r>
            <a:r>
              <a:rPr lang="ru-RU" sz="2000" b="1" dirty="0" smtClean="0">
                <a:solidFill>
                  <a:schemeClr val="bg1"/>
                </a:solidFill>
                <a:latin typeface="+mj-lt"/>
              </a:rPr>
              <a:t>Сборка, монтаж, регулировка и ремонт электрооборудования (ПМ.01) : учебное пособие для СПО / составители : Н. А. </a:t>
            </a:r>
            <a:r>
              <a:rPr lang="ru-RU" sz="2000" b="1" dirty="0" err="1" smtClean="0">
                <a:solidFill>
                  <a:schemeClr val="bg1"/>
                </a:solidFill>
                <a:latin typeface="+mj-lt"/>
              </a:rPr>
              <a:t>Олифиренко</a:t>
            </a:r>
            <a:r>
              <a:rPr lang="ru-RU" sz="2000" b="1" dirty="0" smtClean="0">
                <a:solidFill>
                  <a:schemeClr val="bg1"/>
                </a:solidFill>
                <a:latin typeface="+mj-lt"/>
              </a:rPr>
              <a:t>, Т. Н. </a:t>
            </a:r>
            <a:r>
              <a:rPr lang="ru-RU" sz="2000" b="1" dirty="0" err="1" smtClean="0">
                <a:solidFill>
                  <a:schemeClr val="bg1"/>
                </a:solidFill>
                <a:latin typeface="+mj-lt"/>
              </a:rPr>
              <a:t>Хлыстунова</a:t>
            </a:r>
            <a:r>
              <a:rPr lang="ru-RU" sz="2000" b="1" dirty="0" smtClean="0">
                <a:solidFill>
                  <a:schemeClr val="bg1"/>
                </a:solidFill>
                <a:latin typeface="+mj-lt"/>
              </a:rPr>
              <a:t>, И. В. </a:t>
            </a:r>
            <a:r>
              <a:rPr lang="ru-RU" sz="2000" b="1" dirty="0" err="1" smtClean="0">
                <a:solidFill>
                  <a:schemeClr val="bg1"/>
                </a:solidFill>
                <a:latin typeface="+mj-lt"/>
              </a:rPr>
              <a:t>Овчинникова</a:t>
            </a:r>
            <a:r>
              <a:rPr lang="ru-RU" sz="2000" b="1" dirty="0" smtClean="0">
                <a:solidFill>
                  <a:schemeClr val="bg1"/>
                </a:solidFill>
                <a:latin typeface="+mj-lt"/>
              </a:rPr>
              <a:t>.  -  Ростов на Дону : Феникс, 2018. - 366 с. : ил. - (Среднее профессиональное образование). – Текст : непосредственный.</a:t>
            </a:r>
            <a:endParaRPr lang="ru-RU" sz="2000" b="1" dirty="0">
              <a:solidFill>
                <a:schemeClr val="bg1"/>
              </a:solidFill>
              <a:latin typeface="+mj-lt"/>
            </a:endParaRPr>
          </a:p>
        </p:txBody>
      </p:sp>
      <p:pic>
        <p:nvPicPr>
          <p:cNvPr id="6" name="Рисунок 5" descr="https://znanium.ru/cover/2092/2092351.jpg"/>
          <p:cNvPicPr/>
          <p:nvPr/>
        </p:nvPicPr>
        <p:blipFill>
          <a:blip r:embed="rId2"/>
          <a:srcRect/>
          <a:stretch>
            <a:fillRect/>
          </a:stretch>
        </p:blipFill>
        <p:spPr bwMode="auto">
          <a:xfrm>
            <a:off x="500034" y="785794"/>
            <a:ext cx="2643206" cy="371477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000108"/>
            <a:ext cx="5643602" cy="314327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Учебник содержит теоретический материал по изучению дисциплины «Основы анализа бухгалтерской (финансовой) отчетности», аналитические таблицы, задания и методические рекомендации по их выполнению, вопросы для самоконтроля, формы бухгалтерской отчетности.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обучающихся по программе среднего профессионального образования по специальности 38.02.01 «Экономика и бухгалтерский учет (по отраслям)», а также для преподавателей, специалистов аналитических служб, практикующих бухгалтеров и экономистов, финансовых менеджеров.</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142844" y="5214950"/>
            <a:ext cx="8715436" cy="1285884"/>
          </a:xfrm>
        </p:spPr>
        <p:txBody>
          <a:bodyPr>
            <a:noAutofit/>
          </a:bodyPr>
          <a:lstStyle/>
          <a:p>
            <a:pPr algn="l"/>
            <a:r>
              <a:rPr lang="ru-RU" sz="1600" b="1" dirty="0" smtClean="0">
                <a:solidFill>
                  <a:schemeClr val="bg1"/>
                </a:solidFill>
                <a:latin typeface="+mj-lt"/>
              </a:rPr>
              <a:t>Королева, Е.В. Основы анализа бухгалтерской (финансовой) отчетности: учебник / Е.В. Королева. - Москва: ИНФРА-М, 2024. - 306 с. - (Среднее профессиональное образование). -ISBN 978-5-16-018176-9. - Текст : электронный. - URL: https://znanium.ru/catalog/product/1915793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915/1915793.jpg"/>
          <p:cNvPicPr/>
          <p:nvPr/>
        </p:nvPicPr>
        <p:blipFill>
          <a:blip r:embed="rId2"/>
          <a:srcRect/>
          <a:stretch>
            <a:fillRect/>
          </a:stretch>
        </p:blipFill>
        <p:spPr bwMode="auto">
          <a:xfrm>
            <a:off x="428596" y="571480"/>
            <a:ext cx="2643206"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071546"/>
            <a:ext cx="5500726" cy="271464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142984"/>
            <a:ext cx="5072098" cy="2714644"/>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Учебник содержит все вопросы документирования хозяйственных операций и ведения бухгалтерского учета имущества организации и написан на основе действующих нормативных и законодательных актов, федеральных стандартов бухгалтерского учета.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обучающихся по специальности 38.02.01 «Экономика и бухгалтерский учет (по отраслям)», а также специалистов финансовых служб организаций и менеджеров экономических субъектов.</a:t>
            </a:r>
            <a:br>
              <a:rPr lang="ru-RU" sz="1400" b="0" dirty="0" smtClean="0">
                <a:solidFill>
                  <a:schemeClr val="bg1"/>
                </a:solidFill>
                <a:effectLst/>
              </a:rPr>
            </a:br>
            <a:r>
              <a:rPr lang="ru-RU" sz="1400" b="0" dirty="0" smtClean="0">
                <a:solidFill>
                  <a:schemeClr val="bg1"/>
                </a:solidFill>
                <a:effectLst/>
              </a:rPr>
              <a:t>  </a:t>
            </a:r>
            <a:endParaRPr lang="ru-RU" sz="1400" b="0" dirty="0">
              <a:solidFill>
                <a:schemeClr val="bg1"/>
              </a:solidFill>
              <a:effectLst/>
            </a:endParaRPr>
          </a:p>
        </p:txBody>
      </p:sp>
      <p:sp>
        <p:nvSpPr>
          <p:cNvPr id="3" name="Подзаголовок 2"/>
          <p:cNvSpPr>
            <a:spLocks noGrp="1"/>
          </p:cNvSpPr>
          <p:nvPr>
            <p:ph type="subTitle" idx="1"/>
          </p:nvPr>
        </p:nvSpPr>
        <p:spPr>
          <a:xfrm>
            <a:off x="357158" y="5214950"/>
            <a:ext cx="8501122" cy="1428760"/>
          </a:xfrm>
        </p:spPr>
        <p:txBody>
          <a:bodyPr>
            <a:noAutofit/>
          </a:bodyPr>
          <a:lstStyle/>
          <a:p>
            <a:pPr algn="l"/>
            <a:r>
              <a:rPr lang="ru-RU" sz="1600" b="1" dirty="0" smtClean="0">
                <a:solidFill>
                  <a:schemeClr val="bg1"/>
                </a:solidFill>
                <a:latin typeface="+mj-lt"/>
              </a:rPr>
              <a:t>Алексеева, Г. И. Документирование хозяйственных операций и ведение бухгалтерского учета имущества организации : учебник / Г.И. Алексеева. — Москва : ИНФРА-М, 2024. — 459 с. — (Среднее профессиональное образование). — DOI 10.12737/1905753. - ISBN 978-5-16-018032-8. - Текст : электронный. - URL: https://znanium.ru/catalog/product/1905753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905/1905753.jpg"/>
          <p:cNvPicPr/>
          <p:nvPr/>
        </p:nvPicPr>
        <p:blipFill>
          <a:blip r:embed="rId2"/>
          <a:srcRect/>
          <a:stretch>
            <a:fillRect/>
          </a:stretch>
        </p:blipFill>
        <p:spPr bwMode="auto">
          <a:xfrm>
            <a:off x="214282" y="571480"/>
            <a:ext cx="2357454" cy="378621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714356"/>
            <a:ext cx="5643602" cy="364333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endParaRPr lang="ru-RU" dirty="0"/>
          </a:p>
        </p:txBody>
      </p:sp>
      <p:sp>
        <p:nvSpPr>
          <p:cNvPr id="2" name="Заголовок 1"/>
          <p:cNvSpPr>
            <a:spLocks noGrp="1"/>
          </p:cNvSpPr>
          <p:nvPr>
            <p:ph type="ctrTitle"/>
          </p:nvPr>
        </p:nvSpPr>
        <p:spPr>
          <a:xfrm>
            <a:off x="3428992" y="857232"/>
            <a:ext cx="5357850" cy="3214710"/>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учебнике раскрыта сущность бухгалтерской отчетности, описана практика ее формирования в соответствии с российскими нормативными документами. Представлены сущность основных элементов финансовой отчетности, а также показано влияние различных факторов на ее информативность. Подробно рассмотрены методики формирования основных форм и пояснений к бухгалтерской финансовой отчетности, даны рекомендации по исправлению возникающих ошибок в учете и отчетности. Изложены содержание и техника составления форм налоговой отчетности, отчетности в государственные внебюджетные фонды и органы статистики.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обучающихся по направлению подготовки 38.02.01 «Экономика и бухгалтерский учет (по отраслям)».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357826"/>
            <a:ext cx="8501122" cy="1143008"/>
          </a:xfrm>
        </p:spPr>
        <p:txBody>
          <a:bodyPr>
            <a:noAutofit/>
          </a:bodyPr>
          <a:lstStyle/>
          <a:p>
            <a:pPr algn="l"/>
            <a:r>
              <a:rPr lang="ru-RU" sz="1600" b="1" dirty="0" err="1" smtClean="0">
                <a:solidFill>
                  <a:schemeClr val="bg1"/>
                </a:solidFill>
                <a:latin typeface="+mj-lt"/>
              </a:rPr>
              <a:t>Сигидов</a:t>
            </a:r>
            <a:r>
              <a:rPr lang="ru-RU" sz="1600" b="1" dirty="0" smtClean="0">
                <a:solidFill>
                  <a:schemeClr val="bg1"/>
                </a:solidFill>
                <a:latin typeface="+mj-lt"/>
              </a:rPr>
              <a:t>, Ю.И. Технология составления бухгалтерской отчетности: учебник / Ю.И. </a:t>
            </a:r>
            <a:r>
              <a:rPr lang="ru-RU" sz="1600" b="1" dirty="0" err="1" smtClean="0">
                <a:solidFill>
                  <a:schemeClr val="bg1"/>
                </a:solidFill>
                <a:latin typeface="+mj-lt"/>
              </a:rPr>
              <a:t>Сигидов</a:t>
            </a:r>
            <a:r>
              <a:rPr lang="ru-RU" sz="1600" b="1" dirty="0" smtClean="0">
                <a:solidFill>
                  <a:schemeClr val="bg1"/>
                </a:solidFill>
                <a:latin typeface="+mj-lt"/>
              </a:rPr>
              <a:t>, Е.А. </a:t>
            </a:r>
            <a:r>
              <a:rPr lang="ru-RU" sz="1600" b="1" dirty="0" err="1" smtClean="0">
                <a:solidFill>
                  <a:schemeClr val="bg1"/>
                </a:solidFill>
                <a:latin typeface="+mj-lt"/>
              </a:rPr>
              <a:t>Оксанич</a:t>
            </a:r>
            <a:r>
              <a:rPr lang="ru-RU" sz="1600" b="1" dirty="0" smtClean="0">
                <a:solidFill>
                  <a:schemeClr val="bg1"/>
                </a:solidFill>
                <a:latin typeface="+mj-lt"/>
              </a:rPr>
              <a:t>, Г.Н. </a:t>
            </a:r>
            <a:r>
              <a:rPr lang="ru-RU" sz="1600" b="1" dirty="0" err="1" smtClean="0">
                <a:solidFill>
                  <a:schemeClr val="bg1"/>
                </a:solidFill>
                <a:latin typeface="+mj-lt"/>
              </a:rPr>
              <a:t>Ясменко</a:t>
            </a:r>
            <a:r>
              <a:rPr lang="ru-RU" sz="1600" b="1" dirty="0" smtClean="0">
                <a:solidFill>
                  <a:schemeClr val="bg1"/>
                </a:solidFill>
                <a:latin typeface="+mj-lt"/>
              </a:rPr>
              <a:t>; под ред. Ю.И. </a:t>
            </a:r>
            <a:r>
              <a:rPr lang="ru-RU" sz="1600" b="1" dirty="0" err="1" smtClean="0">
                <a:solidFill>
                  <a:schemeClr val="bg1"/>
                </a:solidFill>
                <a:latin typeface="+mj-lt"/>
              </a:rPr>
              <a:t>Сигидова</a:t>
            </a:r>
            <a:r>
              <a:rPr lang="ru-RU" sz="1600" b="1" dirty="0" smtClean="0">
                <a:solidFill>
                  <a:schemeClr val="bg1"/>
                </a:solidFill>
                <a:latin typeface="+mj-lt"/>
              </a:rPr>
              <a:t>. - Москва: ИНФРА-М, 2024. - 342 с. - (Среднее профессиональное образование). - ISBN 978-5-16-017726-7. - Текст: электронный. - URL: https://znanium.ru/catalog/product/1870567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1870/1870567.jpg"/>
          <p:cNvPicPr/>
          <p:nvPr/>
        </p:nvPicPr>
        <p:blipFill>
          <a:blip r:embed="rId2"/>
          <a:srcRect/>
          <a:stretch>
            <a:fillRect/>
          </a:stretch>
        </p:blipFill>
        <p:spPr bwMode="auto">
          <a:xfrm>
            <a:off x="428596" y="571480"/>
            <a:ext cx="2643206" cy="435771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357298"/>
            <a:ext cx="5357850" cy="285752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71868" y="1428736"/>
            <a:ext cx="4643470" cy="2643206"/>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Учебник раскрывает специфику дисциплины «Основы бухгалтерского учета». Ее изучение позволит овладеть основными приемами, техникой и методикой учета, приобрести навыки работы с учетными документами.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600" b="0" dirty="0" smtClean="0">
                <a:solidFill>
                  <a:schemeClr val="bg1"/>
                </a:solidFill>
                <a:effectLst/>
              </a:rPr>
            </a:br>
            <a:r>
              <a:rPr lang="ru-RU" sz="1600" b="0" dirty="0" smtClean="0">
                <a:solidFill>
                  <a:schemeClr val="bg1"/>
                </a:solidFill>
                <a:effectLst/>
              </a:rPr>
              <a:t>     Для студентов учреждений среднего профессионального образования, обучающихся по специальности 38.02.01 «Экономика и бухгалтерский учет (по отраслям)».</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285884"/>
          </a:xfrm>
        </p:spPr>
        <p:txBody>
          <a:bodyPr>
            <a:noAutofit/>
          </a:bodyPr>
          <a:lstStyle/>
          <a:p>
            <a:pPr algn="l"/>
            <a:r>
              <a:rPr lang="ru-RU" sz="1600" b="1" dirty="0" smtClean="0">
                <a:solidFill>
                  <a:schemeClr val="bg1"/>
                </a:solidFill>
                <a:latin typeface="+mj-lt"/>
              </a:rPr>
              <a:t>Основы бухгалтерского учета: учебник / Н.Г. Гаджиев, С.А. </a:t>
            </a:r>
            <a:r>
              <a:rPr lang="ru-RU" sz="1600" b="1" dirty="0" err="1" smtClean="0">
                <a:solidFill>
                  <a:schemeClr val="bg1"/>
                </a:solidFill>
                <a:latin typeface="+mj-lt"/>
              </a:rPr>
              <a:t>Коноваленко</a:t>
            </a:r>
            <a:r>
              <a:rPr lang="ru-RU" sz="1600" b="1" dirty="0" smtClean="0">
                <a:solidFill>
                  <a:schemeClr val="bg1"/>
                </a:solidFill>
                <a:latin typeface="+mj-lt"/>
              </a:rPr>
              <a:t>, О.В. Киселева, О.В. Скрипкина; под общ. ред. Н.Г. Гаджиева. - Москва: ИНФРА-М, 2024. - 251 с. - (Среднее профессиональное образование). - ISBN 978-5-16-018149-3. - Текст: электронный. - URL: https://znanium.ru/catalog/product/1913538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913/1913538.jpg"/>
          <p:cNvPicPr/>
          <p:nvPr/>
        </p:nvPicPr>
        <p:blipFill>
          <a:blip r:embed="rId2"/>
          <a:srcRect/>
          <a:stretch>
            <a:fillRect/>
          </a:stretch>
        </p:blipFill>
        <p:spPr bwMode="auto">
          <a:xfrm>
            <a:off x="214282" y="571480"/>
            <a:ext cx="2500330"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000108"/>
            <a:ext cx="5500726" cy="350046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868" y="928670"/>
            <a:ext cx="5143536" cy="3786214"/>
          </a:xfrm>
          <a:ln>
            <a:noFill/>
          </a:ln>
          <a:effectLst>
            <a:glow rad="139700">
              <a:schemeClr val="accent2">
                <a:satMod val="175000"/>
                <a:alpha val="40000"/>
              </a:schemeClr>
            </a:glow>
          </a:effectLst>
        </p:spPr>
        <p:txBody>
          <a:bodyPr>
            <a:normAutofit fontScale="90000"/>
          </a:bodyPr>
          <a:lstStyle/>
          <a:p>
            <a:pPr algn="l"/>
            <a:r>
              <a:rPr lang="ru-RU" sz="1600" dirty="0" smtClean="0">
                <a:solidFill>
                  <a:schemeClr val="bg1"/>
                </a:solidFill>
                <a:effectLst/>
              </a:rPr>
              <a:t>    </a:t>
            </a:r>
            <a:r>
              <a:rPr lang="ru-RU" sz="1600" b="0" dirty="0" smtClean="0">
                <a:solidFill>
                  <a:schemeClr val="bg1"/>
                </a:solidFill>
                <a:effectLst/>
              </a:rPr>
              <a:t>Книга имеет выраженную практическую и профессиональную направленность, при ее написании использовался лингвистический материал из юридической, управленческой и других деловых сфер. Дает представление об особенностях письменного официального общения; описана история формирования языка документов, объясняющая его современный облик; подробно рассматриваются правила составления и оформления деловой документации, несоблюдение которых может лишить документ его правомочности; даются рекомендации по работе над композицией документа; приведены стандартные фразы и образцы форм, облегчающие работу над созданием документов различных жанров. Для тех, чья нынешняя или будущая профессиональная деятельность связана с оформлением документов.</a:t>
            </a:r>
            <a:r>
              <a:rPr lang="ru-RU" sz="1600" dirty="0" smtClean="0">
                <a:solidFill>
                  <a:schemeClr val="bg1"/>
                </a:solidFill>
                <a:effectLst/>
              </a:rPr>
              <a:t/>
            </a:r>
            <a:br>
              <a:rPr lang="ru-RU" sz="1600" dirty="0" smtClean="0">
                <a:solidFill>
                  <a:schemeClr val="bg1"/>
                </a:solidFill>
                <a:effectLst/>
              </a:rPr>
            </a:br>
            <a:r>
              <a:rPr lang="ru-RU" sz="1600" dirty="0" smtClean="0">
                <a:solidFill>
                  <a:schemeClr val="bg1"/>
                </a:solidFill>
                <a:effectLst/>
              </a:rPr>
              <a:t/>
            </a:r>
            <a:br>
              <a:rPr lang="ru-RU" sz="1600" dirty="0" smtClean="0">
                <a:solidFill>
                  <a:schemeClr val="bg1"/>
                </a:solidFill>
                <a:effectLst/>
              </a:rPr>
            </a:br>
            <a:r>
              <a:rPr lang="ru-RU" sz="1600" dirty="0" smtClean="0">
                <a:solidFill>
                  <a:schemeClr val="bg1"/>
                </a:solidFill>
                <a:effectLst/>
              </a:rPr>
              <a:t> </a:t>
            </a:r>
            <a:endParaRPr lang="ru-RU" sz="1600" dirty="0">
              <a:solidFill>
                <a:schemeClr val="bg1"/>
              </a:solidFill>
              <a:effectLst/>
            </a:endParaRPr>
          </a:p>
        </p:txBody>
      </p:sp>
      <p:sp>
        <p:nvSpPr>
          <p:cNvPr id="3" name="Подзаголовок 2"/>
          <p:cNvSpPr>
            <a:spLocks noGrp="1"/>
          </p:cNvSpPr>
          <p:nvPr>
            <p:ph type="subTitle" idx="1"/>
          </p:nvPr>
        </p:nvSpPr>
        <p:spPr>
          <a:xfrm>
            <a:off x="357158" y="5072074"/>
            <a:ext cx="8643998" cy="1143008"/>
          </a:xfrm>
        </p:spPr>
        <p:txBody>
          <a:bodyPr>
            <a:noAutofit/>
          </a:bodyPr>
          <a:lstStyle/>
          <a:p>
            <a:pPr algn="l"/>
            <a:r>
              <a:rPr lang="ru-RU" sz="1600" b="1" dirty="0" err="1" smtClean="0">
                <a:solidFill>
                  <a:schemeClr val="bg1"/>
                </a:solidFill>
                <a:latin typeface="+mj-lt"/>
                <a:cs typeface="Times New Roman" pitchFamily="18" charset="0"/>
              </a:rPr>
              <a:t>Марьева</a:t>
            </a:r>
            <a:r>
              <a:rPr lang="ru-RU" sz="1600" b="1" dirty="0" smtClean="0">
                <a:solidFill>
                  <a:schemeClr val="bg1"/>
                </a:solidFill>
                <a:latin typeface="+mj-lt"/>
                <a:cs typeface="Times New Roman" pitchFamily="18" charset="0"/>
              </a:rPr>
              <a:t>, М.В. Русский язык в деловой документации / М.В. </a:t>
            </a:r>
            <a:r>
              <a:rPr lang="ru-RU" sz="1600" b="1" dirty="0" err="1" smtClean="0">
                <a:solidFill>
                  <a:schemeClr val="bg1"/>
                </a:solidFill>
                <a:latin typeface="+mj-lt"/>
                <a:cs typeface="Times New Roman" pitchFamily="18" charset="0"/>
              </a:rPr>
              <a:t>Марьева</a:t>
            </a:r>
            <a:r>
              <a:rPr lang="ru-RU" sz="1600" b="1" dirty="0" smtClean="0">
                <a:solidFill>
                  <a:schemeClr val="bg1"/>
                </a:solidFill>
                <a:latin typeface="+mj-lt"/>
                <a:cs typeface="Times New Roman" pitchFamily="18" charset="0"/>
              </a:rPr>
              <a:t>. — Москва: ИНФРА-М, 2025. — 323 с. — (Интересно знать). - ISBN 978-5-16-020483-3. - Текст : электронный. - URL: https://znanium.ru/catalog/product/2178021 (дата обращения: 24.10.2024). – Режим доступа: по подписке.</a:t>
            </a:r>
          </a:p>
          <a:p>
            <a:pPr algn="l"/>
            <a:endParaRPr lang="ru-RU" sz="1800" dirty="0">
              <a:solidFill>
                <a:schemeClr val="bg1"/>
              </a:solidFill>
            </a:endParaRPr>
          </a:p>
        </p:txBody>
      </p:sp>
      <p:pic>
        <p:nvPicPr>
          <p:cNvPr id="6" name="Рисунок 5" descr="https://znanium.ru/cover/2178/2178021.jpg"/>
          <p:cNvPicPr/>
          <p:nvPr/>
        </p:nvPicPr>
        <p:blipFill>
          <a:blip r:embed="rId2"/>
          <a:srcRect/>
          <a:stretch>
            <a:fillRect/>
          </a:stretch>
        </p:blipFill>
        <p:spPr bwMode="auto">
          <a:xfrm>
            <a:off x="500034" y="1000108"/>
            <a:ext cx="2428892" cy="3714776"/>
          </a:xfrm>
          <a:prstGeom prst="rect">
            <a:avLst/>
          </a:prstGeom>
          <a:ln w="228600" cap="sq" cmpd="thickThin">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642918"/>
            <a:ext cx="5643602"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714356"/>
            <a:ext cx="5357850" cy="3357586"/>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Учебник представляет собой системное изложение принципов и правил документирования, отражения в учетных регистрах и отчетности движения объектов бухгалтерского учета, а также раскрывает сущность и содержание основных элементов бухгалтерской (финансовой) отчетности. Состоит из двух разделов: технология составления бухгалтерской (финансовой) отчетности и аналитические возможности бухгалтерской (финансовой) отчетности. </a:t>
            </a:r>
            <a:br>
              <a:rPr lang="ru-RU" sz="1600" b="0" dirty="0" smtClean="0">
                <a:solidFill>
                  <a:schemeClr val="bg1"/>
                </a:solidFill>
                <a:effectLst/>
              </a:rPr>
            </a:br>
            <a:r>
              <a:rPr lang="ru-RU" sz="1600" b="0" dirty="0" smtClean="0">
                <a:solidFill>
                  <a:schemeClr val="bg1"/>
                </a:solidFill>
                <a:effectLst/>
              </a:rPr>
              <a:t>Учебник разработан с учетом требований к профессиональным компетенциям подготовки специалистов среднего звена. Соответствует требованиям федеральных государственных образовательных стандартов среднего профессионального образования. </a:t>
            </a:r>
            <a:br>
              <a:rPr lang="ru-RU" sz="1600" b="0" dirty="0" smtClean="0">
                <a:solidFill>
                  <a:schemeClr val="bg1"/>
                </a:solidFill>
                <a:effectLst/>
              </a:rPr>
            </a:br>
            <a:r>
              <a:rPr lang="ru-RU" sz="1600" b="0" dirty="0" smtClean="0">
                <a:solidFill>
                  <a:schemeClr val="bg1"/>
                </a:solidFill>
                <a:effectLst/>
              </a:rPr>
              <a:t>Для подготовки специалистов среднего звена по специальности 38.02.01 «Экономика и бухгалтерский учет (по отраслям)».</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500702"/>
            <a:ext cx="8501122" cy="857256"/>
          </a:xfrm>
        </p:spPr>
        <p:txBody>
          <a:bodyPr>
            <a:noAutofit/>
          </a:bodyPr>
          <a:lstStyle/>
          <a:p>
            <a:pPr algn="l"/>
            <a:r>
              <a:rPr lang="ru-RU" sz="1600" b="1" dirty="0" smtClean="0">
                <a:solidFill>
                  <a:schemeClr val="bg1"/>
                </a:solidFill>
                <a:latin typeface="+mj-lt"/>
              </a:rPr>
              <a:t>Ермакова, М.Н. Составление и использование бухгалтерской (финансовой) отчетности: учебник / М.Н. Ермакова. - Москва: ИНФРА-М, 2025. - 302 с. - (Среднее профессиональное образование). - ISBN 978-5-16-019367-0. - Текст : электронный. </a:t>
            </a:r>
            <a:endParaRPr lang="ru-RU" sz="1600" b="1" dirty="0">
              <a:solidFill>
                <a:schemeClr val="bg1"/>
              </a:solidFill>
              <a:latin typeface="+mj-lt"/>
            </a:endParaRPr>
          </a:p>
        </p:txBody>
      </p:sp>
      <p:pic>
        <p:nvPicPr>
          <p:cNvPr id="6" name="Рисунок 5" descr="https://znanium.ru/cover/2111/2111842.jpg"/>
          <p:cNvPicPr/>
          <p:nvPr/>
        </p:nvPicPr>
        <p:blipFill>
          <a:blip r:embed="rId2"/>
          <a:srcRect/>
          <a:stretch>
            <a:fillRect/>
          </a:stretch>
        </p:blipFill>
        <p:spPr bwMode="auto">
          <a:xfrm>
            <a:off x="357158" y="642918"/>
            <a:ext cx="2714644"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714356"/>
            <a:ext cx="5643602" cy="335758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систематизированы базовые знания по ведению бухгалтерского учета активов организации, которые представлены с позиции ведения бухгалтерского учета автоматизированным способом с использованием программы «1С: Предприятие». Разделы посвящены ведению учета отдельных компонентов активов организации. Теоретический материал сопровождается практическими примерами, каждая тема завершается контрольными вопросами, тестами и практическими заданиями, позволяющими проверить и закрепить полученные знания.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600" b="0" dirty="0" smtClean="0">
                <a:solidFill>
                  <a:schemeClr val="bg1"/>
                </a:solidFill>
                <a:effectLst/>
              </a:rPr>
            </a:br>
            <a:r>
              <a:rPr lang="ru-RU" sz="1600" b="0" dirty="0" smtClean="0">
                <a:solidFill>
                  <a:schemeClr val="bg1"/>
                </a:solidFill>
                <a:effectLst/>
              </a:rPr>
              <a:t>    Для студентов учреждений среднего профессионального образования.</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000132"/>
          </a:xfrm>
        </p:spPr>
        <p:txBody>
          <a:bodyPr>
            <a:noAutofit/>
          </a:bodyPr>
          <a:lstStyle/>
          <a:p>
            <a:pPr algn="l"/>
            <a:r>
              <a:rPr lang="ru-RU" sz="1600" b="1" dirty="0" err="1" smtClean="0">
                <a:solidFill>
                  <a:schemeClr val="bg1"/>
                </a:solidFill>
                <a:latin typeface="+mj-lt"/>
              </a:rPr>
              <a:t>Пермитина</a:t>
            </a:r>
            <a:r>
              <a:rPr lang="ru-RU" sz="1600" b="1" dirty="0" smtClean="0">
                <a:solidFill>
                  <a:schemeClr val="bg1"/>
                </a:solidFill>
                <a:latin typeface="+mj-lt"/>
              </a:rPr>
              <a:t>, Л.В. Практические основы бухгалтерского учета активов организации в 1С: Предприятие: учебное пособие / Л.В. </a:t>
            </a:r>
            <a:r>
              <a:rPr lang="ru-RU" sz="1600" b="1" dirty="0" err="1" smtClean="0">
                <a:solidFill>
                  <a:schemeClr val="bg1"/>
                </a:solidFill>
                <a:latin typeface="+mj-lt"/>
              </a:rPr>
              <a:t>Пермитина</a:t>
            </a:r>
            <a:r>
              <a:rPr lang="ru-RU" sz="1600" b="1" dirty="0" smtClean="0">
                <a:solidFill>
                  <a:schemeClr val="bg1"/>
                </a:solidFill>
                <a:latin typeface="+mj-lt"/>
              </a:rPr>
              <a:t>. - Москва: ИНФРА-М, 2024. - 155 с. - (Среднее профессиональное образование). - ISBN 978-5-16-018580-4. - Текст: электронный. - URL: https://znanium.ru/catalog/product/2030898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030/2030898.jpg"/>
          <p:cNvPicPr/>
          <p:nvPr/>
        </p:nvPicPr>
        <p:blipFill>
          <a:blip r:embed="rId2"/>
          <a:srcRect/>
          <a:stretch>
            <a:fillRect/>
          </a:stretch>
        </p:blipFill>
        <p:spPr bwMode="auto">
          <a:xfrm>
            <a:off x="428596" y="642918"/>
            <a:ext cx="2643206"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1214422"/>
            <a:ext cx="5143536" cy="285752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14744" y="1000108"/>
            <a:ext cx="4500594" cy="2786082"/>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В учебном пособии изложен курс современного менеджмента. Используется практический материал (ситуационные задания), способствующий усвоению предлагаемого курса. Пособие охватывает опыт лучших отечественных и зарубежных изданий.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экономическим специальностям, и всех интересующихся вопросами управления.</a:t>
            </a:r>
            <a:endParaRPr lang="ru-RU" sz="1400" b="0" dirty="0">
              <a:solidFill>
                <a:schemeClr val="bg1"/>
              </a:solidFill>
              <a:effectLst/>
            </a:endParaRPr>
          </a:p>
        </p:txBody>
      </p:sp>
      <p:sp>
        <p:nvSpPr>
          <p:cNvPr id="3" name="Подзаголовок 2"/>
          <p:cNvSpPr>
            <a:spLocks noGrp="1"/>
          </p:cNvSpPr>
          <p:nvPr>
            <p:ph type="subTitle" idx="1"/>
          </p:nvPr>
        </p:nvSpPr>
        <p:spPr>
          <a:xfrm>
            <a:off x="357158" y="5429264"/>
            <a:ext cx="8501122" cy="1143008"/>
          </a:xfrm>
        </p:spPr>
        <p:txBody>
          <a:bodyPr>
            <a:noAutofit/>
          </a:bodyPr>
          <a:lstStyle/>
          <a:p>
            <a:pPr algn="l"/>
            <a:r>
              <a:rPr lang="ru-RU" sz="1600" b="1" dirty="0" smtClean="0">
                <a:solidFill>
                  <a:schemeClr val="bg1"/>
                </a:solidFill>
                <a:latin typeface="+mj-lt"/>
              </a:rPr>
              <a:t>Основы менеджмента: учебное пособие / Я.Ю. </a:t>
            </a:r>
            <a:r>
              <a:rPr lang="ru-RU" sz="1600" b="1" dirty="0" err="1" smtClean="0">
                <a:solidFill>
                  <a:schemeClr val="bg1"/>
                </a:solidFill>
                <a:latin typeface="+mj-lt"/>
              </a:rPr>
              <a:t>Радюкова</a:t>
            </a:r>
            <a:r>
              <a:rPr lang="ru-RU" sz="1600" b="1" dirty="0" smtClean="0">
                <a:solidFill>
                  <a:schemeClr val="bg1"/>
                </a:solidFill>
                <a:latin typeface="+mj-lt"/>
              </a:rPr>
              <a:t>, М.В. Беспалов, В.И. </a:t>
            </a:r>
            <a:r>
              <a:rPr lang="ru-RU" sz="1600" b="1" dirty="0" err="1" smtClean="0">
                <a:solidFill>
                  <a:schemeClr val="bg1"/>
                </a:solidFill>
                <a:latin typeface="+mj-lt"/>
              </a:rPr>
              <a:t>Абдукаримов</a:t>
            </a:r>
            <a:r>
              <a:rPr lang="ru-RU" sz="1600" b="1" dirty="0" smtClean="0">
                <a:solidFill>
                  <a:schemeClr val="bg1"/>
                </a:solidFill>
                <a:latin typeface="+mj-lt"/>
              </a:rPr>
              <a:t> [и др.]. - Москва: ИНФРА-М, 2025. - 297 с. + Доп. материалы [Электронный ресурс]. - (Среднее профессиональное образование). - ISBN 978-5-16-019219-2. - Текст: электронный. - URL: https://znanium.ru/catalog/product/2174462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4/2174462.jpg"/>
          <p:cNvPicPr/>
          <p:nvPr/>
        </p:nvPicPr>
        <p:blipFill>
          <a:blip r:embed="rId2"/>
          <a:srcRect/>
          <a:stretch>
            <a:fillRect/>
          </a:stretch>
        </p:blipFill>
        <p:spPr bwMode="auto">
          <a:xfrm>
            <a:off x="428596" y="642918"/>
            <a:ext cx="2786082" cy="442915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786182" y="1428736"/>
            <a:ext cx="4857784" cy="278608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71934" y="1357298"/>
            <a:ext cx="4286280" cy="271464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Современный полный фундаментальный учебный курс охватывает все темы, вопросы и понятия дисциплины «Маркетинг», изучение которых необходимо для получения компетенций, предусмотренных требованиями федеральных государственных образовательных стандартов среднего профессионального образования последнего поколения для студентов, изучающих эту дисциплину.       Для студентов и преподавателей экономических и управленческих направлений и практических работников.</a:t>
            </a:r>
            <a:endParaRPr lang="ru-RU" sz="1600" b="0" dirty="0">
              <a:solidFill>
                <a:schemeClr val="bg1"/>
              </a:solidFill>
              <a:effectLst/>
            </a:endParaRPr>
          </a:p>
        </p:txBody>
      </p:sp>
      <p:sp>
        <p:nvSpPr>
          <p:cNvPr id="3" name="Подзаголовок 2"/>
          <p:cNvSpPr>
            <a:spLocks noGrp="1"/>
          </p:cNvSpPr>
          <p:nvPr>
            <p:ph type="subTitle" idx="1"/>
          </p:nvPr>
        </p:nvSpPr>
        <p:spPr>
          <a:xfrm>
            <a:off x="214282" y="5143512"/>
            <a:ext cx="8572560" cy="1143008"/>
          </a:xfrm>
        </p:spPr>
        <p:txBody>
          <a:bodyPr>
            <a:noAutofit/>
          </a:bodyPr>
          <a:lstStyle/>
          <a:p>
            <a:pPr algn="l"/>
            <a:r>
              <a:rPr lang="ru-RU" sz="1600" b="1" dirty="0" err="1" smtClean="0">
                <a:solidFill>
                  <a:schemeClr val="bg1"/>
                </a:solidFill>
                <a:latin typeface="+mj-lt"/>
              </a:rPr>
              <a:t>Басовский</a:t>
            </a:r>
            <a:r>
              <a:rPr lang="ru-RU" sz="1600" b="1" dirty="0" smtClean="0">
                <a:solidFill>
                  <a:schemeClr val="bg1"/>
                </a:solidFill>
                <a:latin typeface="+mj-lt"/>
              </a:rPr>
              <a:t>, Л.Е. Маркетинг: учебное пособие / Л.Е. </a:t>
            </a:r>
            <a:r>
              <a:rPr lang="ru-RU" sz="1600" b="1" dirty="0" err="1" smtClean="0">
                <a:solidFill>
                  <a:schemeClr val="bg1"/>
                </a:solidFill>
                <a:latin typeface="+mj-lt"/>
              </a:rPr>
              <a:t>Басовский</a:t>
            </a:r>
            <a:r>
              <a:rPr lang="ru-RU" sz="1600" b="1" dirty="0" smtClean="0">
                <a:solidFill>
                  <a:schemeClr val="bg1"/>
                </a:solidFill>
                <a:latin typeface="+mj-lt"/>
              </a:rPr>
              <a:t>, Е.Н. </a:t>
            </a:r>
            <a:r>
              <a:rPr lang="ru-RU" sz="1600" b="1" dirty="0" err="1" smtClean="0">
                <a:solidFill>
                  <a:schemeClr val="bg1"/>
                </a:solidFill>
                <a:latin typeface="+mj-lt"/>
              </a:rPr>
              <a:t>Басовская</a:t>
            </a:r>
            <a:r>
              <a:rPr lang="ru-RU" sz="1600" b="1" dirty="0" smtClean="0">
                <a:solidFill>
                  <a:schemeClr val="bg1"/>
                </a:solidFill>
                <a:latin typeface="+mj-lt"/>
              </a:rPr>
              <a:t>. - 3-е изд., </a:t>
            </a:r>
            <a:r>
              <a:rPr lang="ru-RU" sz="1600" b="1" dirty="0" err="1" smtClean="0">
                <a:solidFill>
                  <a:schemeClr val="bg1"/>
                </a:solidFill>
                <a:latin typeface="+mj-lt"/>
              </a:rPr>
              <a:t>перераб</a:t>
            </a:r>
            <a:r>
              <a:rPr lang="ru-RU" sz="1600" b="1" dirty="0" smtClean="0">
                <a:solidFill>
                  <a:schemeClr val="bg1"/>
                </a:solidFill>
                <a:latin typeface="+mj-lt"/>
              </a:rPr>
              <a:t>. и доп. - Москва: ИНФРА-М, 2025. - 233 с. + Доп. материалы [Электронный ресурс]. - (Среднее профессиональное образование). - ISBN 978-5-16-020419-2. - Текст: электронный. - URL: https://znanium.ru/catalog/product/2173216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3/2173216.jpg"/>
          <p:cNvPicPr/>
          <p:nvPr/>
        </p:nvPicPr>
        <p:blipFill>
          <a:blip r:embed="rId2"/>
          <a:srcRect/>
          <a:stretch>
            <a:fillRect/>
          </a:stretch>
        </p:blipFill>
        <p:spPr bwMode="auto">
          <a:xfrm>
            <a:off x="428596" y="928670"/>
            <a:ext cx="2643206"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714356"/>
            <a:ext cx="5072098" cy="328614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00430" y="857232"/>
            <a:ext cx="4572032" cy="3214710"/>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Содержание учебника разделено на три части: теория статистики и применение ее методов в конкретных исследованиях — соответственно макро- и микроэкономическая статистика.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обучающихся по укрупненной группе специальностей и направлений подготовки «Экономика и управление», и всех интересующихся проблемами анализа конкретных процессов в областях экономики, управления, производства, учета и финансов, а также в других ситуациях, связанных с анализом массовых статистических данных.</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072074"/>
            <a:ext cx="8286808" cy="1143008"/>
          </a:xfrm>
        </p:spPr>
        <p:txBody>
          <a:bodyPr>
            <a:noAutofit/>
          </a:bodyPr>
          <a:lstStyle/>
          <a:p>
            <a:pPr algn="l"/>
            <a:r>
              <a:rPr lang="ru-RU" sz="1600" b="1" dirty="0" smtClean="0">
                <a:solidFill>
                  <a:schemeClr val="bg1"/>
                </a:solidFill>
                <a:latin typeface="+mj-lt"/>
              </a:rPr>
              <a:t>Статистика: учебник / В.В. Глинский, Л.К. </a:t>
            </a:r>
            <a:r>
              <a:rPr lang="ru-RU" sz="1600" b="1" dirty="0" err="1" smtClean="0">
                <a:solidFill>
                  <a:schemeClr val="bg1"/>
                </a:solidFill>
                <a:latin typeface="+mj-lt"/>
              </a:rPr>
              <a:t>Серга</a:t>
            </a:r>
            <a:r>
              <a:rPr lang="ru-RU" sz="1600" b="1" dirty="0" smtClean="0">
                <a:solidFill>
                  <a:schemeClr val="bg1"/>
                </a:solidFill>
                <a:latin typeface="+mj-lt"/>
              </a:rPr>
              <a:t>, В.Г. Ионин [и др.]; под ред. В.В. Глинского. - 5-е изд., </a:t>
            </a:r>
            <a:r>
              <a:rPr lang="ru-RU" sz="1600" b="1" dirty="0" err="1" smtClean="0">
                <a:solidFill>
                  <a:schemeClr val="bg1"/>
                </a:solidFill>
                <a:latin typeface="+mj-lt"/>
              </a:rPr>
              <a:t>перераб</a:t>
            </a:r>
            <a:r>
              <a:rPr lang="ru-RU" sz="1600" b="1" dirty="0" smtClean="0">
                <a:solidFill>
                  <a:schemeClr val="bg1"/>
                </a:solidFill>
                <a:latin typeface="+mj-lt"/>
              </a:rPr>
              <a:t>. и доп. - Москва: ИНФРА-М, 2025. - 372 с. - (Среднее профессиональное образование). - ISBN 978-5-16-020348-5. - Текст: электронный. - URL: https://znanium.ru/catalog/product/2169870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9/2169870.jpg"/>
          <p:cNvPicPr/>
          <p:nvPr/>
        </p:nvPicPr>
        <p:blipFill>
          <a:blip r:embed="rId2"/>
          <a:srcRect/>
          <a:stretch>
            <a:fillRect/>
          </a:stretch>
        </p:blipFill>
        <p:spPr bwMode="auto">
          <a:xfrm>
            <a:off x="357158" y="642918"/>
            <a:ext cx="2643206"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1071546"/>
            <a:ext cx="5500726" cy="292895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14744" y="1000108"/>
            <a:ext cx="4929222" cy="3071834"/>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Учебное пособие разработано согласно рабочей программе дисциплины «Основы бережливого производства». Приведенный теоретический материал раскрывает основы бережливого производства, а тестовые и практические задания способствуют проработке учебного материала, обеспечивая эффективное применение полученных знаний в процессе профессиональной деятельности. Соответствует требованиям федерального государственного образовательного стандарта среднего профессионального образования последнего поколения. </a:t>
            </a:r>
            <a:br>
              <a:rPr lang="ru-RU" sz="1400" b="0" dirty="0" smtClean="0">
                <a:solidFill>
                  <a:schemeClr val="bg1"/>
                </a:solidFill>
                <a:effectLst/>
              </a:rPr>
            </a:br>
            <a:r>
              <a:rPr lang="ru-RU" sz="1400" b="0" dirty="0" smtClean="0">
                <a:solidFill>
                  <a:schemeClr val="bg1"/>
                </a:solidFill>
                <a:effectLst/>
              </a:rPr>
              <a:t>        Для обучающихся в учреждениях среднего профессионального образования.</a:t>
            </a:r>
            <a:br>
              <a:rPr lang="ru-RU" sz="1400" b="0" dirty="0" smtClean="0">
                <a:solidFill>
                  <a:schemeClr val="bg1"/>
                </a:solidFill>
                <a:effectLst/>
              </a:rPr>
            </a:br>
            <a:endParaRPr lang="ru-RU" sz="1400" b="0" dirty="0">
              <a:solidFill>
                <a:schemeClr val="bg1"/>
              </a:solidFill>
              <a:effectLst/>
            </a:endParaRPr>
          </a:p>
        </p:txBody>
      </p:sp>
      <p:sp>
        <p:nvSpPr>
          <p:cNvPr id="3" name="Подзаголовок 2"/>
          <p:cNvSpPr>
            <a:spLocks noGrp="1"/>
          </p:cNvSpPr>
          <p:nvPr>
            <p:ph type="subTitle" idx="1"/>
          </p:nvPr>
        </p:nvSpPr>
        <p:spPr>
          <a:xfrm>
            <a:off x="214282" y="5429264"/>
            <a:ext cx="8715436" cy="1214446"/>
          </a:xfrm>
        </p:spPr>
        <p:txBody>
          <a:bodyPr>
            <a:noAutofit/>
          </a:bodyPr>
          <a:lstStyle/>
          <a:p>
            <a:pPr algn="l"/>
            <a:r>
              <a:rPr lang="ru-RU" sz="1600" b="1" dirty="0" smtClean="0">
                <a:solidFill>
                  <a:schemeClr val="bg1"/>
                </a:solidFill>
                <a:latin typeface="+mj-lt"/>
              </a:rPr>
              <a:t>Основы бережливого производства: учебное пособие / М.Р. Рогулина, И.Г. Смирнова, О.В. </a:t>
            </a:r>
            <a:r>
              <a:rPr lang="ru-RU" sz="1600" b="1" dirty="0" err="1" smtClean="0">
                <a:solidFill>
                  <a:schemeClr val="bg1"/>
                </a:solidFill>
                <a:latin typeface="+mj-lt"/>
              </a:rPr>
              <a:t>Курчий</a:t>
            </a:r>
            <a:r>
              <a:rPr lang="ru-RU" sz="1600" b="1" dirty="0" smtClean="0">
                <a:solidFill>
                  <a:schemeClr val="bg1"/>
                </a:solidFill>
                <a:latin typeface="+mj-lt"/>
              </a:rPr>
              <a:t> [и др.]. - Москва: ИНФРА-М, 2025. - 170 с. - (Среднее профессиональное образование).  - ISBN 978-5-16-018429-6. - Текст : электронный. - URL: https://znanium.ru/catalog/product/2162492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2/2162492.jpg"/>
          <p:cNvPicPr/>
          <p:nvPr/>
        </p:nvPicPr>
        <p:blipFill>
          <a:blip r:embed="rId2"/>
          <a:srcRect/>
          <a:stretch>
            <a:fillRect/>
          </a:stretch>
        </p:blipFill>
        <p:spPr bwMode="auto">
          <a:xfrm>
            <a:off x="357158" y="571480"/>
            <a:ext cx="2714644" cy="42862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071546"/>
            <a:ext cx="5643602" cy="328614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642918"/>
            <a:ext cx="5357850" cy="342902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В учебнике отражены основные этапы формирования и развития отечественной системы делопроизводства. Дана характеристика действующих законодательных и нормативных правовых актов Российской Федерации, регулирующих современные нормы работы с документами. Рассмотрены современные требования к оформлению документов; изложены проблемы создания и деятельности службы делопроизводства; приведено описание основных технологических операций документационного обеспечения управления.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специальных учебных заведений, обучающихся по специальности «Документационное обеспечение управления и архивоведение».</a:t>
            </a:r>
            <a:endParaRPr lang="ru-RU" sz="1600" b="0" dirty="0">
              <a:solidFill>
                <a:schemeClr val="bg1"/>
              </a:solidFill>
              <a:effectLst/>
            </a:endParaRPr>
          </a:p>
        </p:txBody>
      </p:sp>
      <p:sp>
        <p:nvSpPr>
          <p:cNvPr id="3" name="Подзаголовок 2"/>
          <p:cNvSpPr>
            <a:spLocks noGrp="1"/>
          </p:cNvSpPr>
          <p:nvPr>
            <p:ph type="subTitle" idx="1"/>
          </p:nvPr>
        </p:nvSpPr>
        <p:spPr>
          <a:xfrm>
            <a:off x="285720" y="5072074"/>
            <a:ext cx="8501122" cy="1285884"/>
          </a:xfrm>
        </p:spPr>
        <p:txBody>
          <a:bodyPr>
            <a:noAutofit/>
          </a:bodyPr>
          <a:lstStyle/>
          <a:p>
            <a:pPr algn="l"/>
            <a:r>
              <a:rPr lang="ru-RU" sz="1600" b="1" dirty="0" smtClean="0">
                <a:solidFill>
                  <a:schemeClr val="bg1"/>
                </a:solidFill>
                <a:latin typeface="+mj-lt"/>
              </a:rPr>
              <a:t>Делопроизводство: учебник / Т.А. Быкова, Л.М. </a:t>
            </a:r>
            <a:r>
              <a:rPr lang="ru-RU" sz="1600" b="1" dirty="0" err="1" smtClean="0">
                <a:solidFill>
                  <a:schemeClr val="bg1"/>
                </a:solidFill>
                <a:latin typeface="+mj-lt"/>
              </a:rPr>
              <a:t>Вялова</a:t>
            </a:r>
            <a:r>
              <a:rPr lang="ru-RU" sz="1600" b="1" dirty="0" smtClean="0">
                <a:solidFill>
                  <a:schemeClr val="bg1"/>
                </a:solidFill>
                <a:latin typeface="+mj-lt"/>
              </a:rPr>
              <a:t>, Ю.М. </a:t>
            </a:r>
            <a:r>
              <a:rPr lang="ru-RU" sz="1600" b="1" dirty="0" err="1" smtClean="0">
                <a:solidFill>
                  <a:schemeClr val="bg1"/>
                </a:solidFill>
                <a:latin typeface="+mj-lt"/>
              </a:rPr>
              <a:t>Кукарина</a:t>
            </a:r>
            <a:r>
              <a:rPr lang="ru-RU" sz="1600" b="1" dirty="0" smtClean="0">
                <a:solidFill>
                  <a:schemeClr val="bg1"/>
                </a:solidFill>
                <a:latin typeface="+mj-lt"/>
              </a:rPr>
              <a:t>, Л.В. Санкина; под общ. ред. доц. Т.А. Быковой. - 5-е изд., </a:t>
            </a:r>
            <a:r>
              <a:rPr lang="ru-RU" sz="1600" b="1" dirty="0" err="1" smtClean="0">
                <a:solidFill>
                  <a:schemeClr val="bg1"/>
                </a:solidFill>
                <a:latin typeface="+mj-lt"/>
              </a:rPr>
              <a:t>перераб</a:t>
            </a:r>
            <a:r>
              <a:rPr lang="ru-RU" sz="1600" b="1" dirty="0" smtClean="0">
                <a:solidFill>
                  <a:schemeClr val="bg1"/>
                </a:solidFill>
                <a:latin typeface="+mj-lt"/>
              </a:rPr>
              <a:t>. и доп. - Москва: ИНФРА-М, 2025. - 403 с. + Доп. материалы [Электронный ресурс]. - (Среднее профессиональное образование). - ISBN 978-5-16-020456-7. - Текст : электронный. - URL: https://znanium.ru/catalog/product/2174888 (дата обращения: 24.10.2024). – Режим доступа: по подписке.</a:t>
            </a:r>
          </a:p>
          <a:p>
            <a:pPr algn="l"/>
            <a:r>
              <a:rPr lang="ru-RU" sz="1600" b="1" dirty="0" smtClean="0">
                <a:solidFill>
                  <a:schemeClr val="bg1"/>
                </a:solidFill>
                <a:latin typeface="+mj-lt"/>
              </a:rPr>
              <a:t>	</a:t>
            </a:r>
            <a:endParaRPr lang="ru-RU" sz="1600" b="1" dirty="0">
              <a:solidFill>
                <a:schemeClr val="bg1"/>
              </a:solidFill>
              <a:latin typeface="+mj-lt"/>
            </a:endParaRPr>
          </a:p>
        </p:txBody>
      </p:sp>
      <p:pic>
        <p:nvPicPr>
          <p:cNvPr id="6" name="Рисунок 5" descr="https://znanium.ru/cover/2174/2174888.jpg"/>
          <p:cNvPicPr/>
          <p:nvPr/>
        </p:nvPicPr>
        <p:blipFill>
          <a:blip r:embed="rId2"/>
          <a:srcRect/>
          <a:stretch>
            <a:fillRect/>
          </a:stretch>
        </p:blipFill>
        <p:spPr bwMode="auto">
          <a:xfrm>
            <a:off x="428596" y="857232"/>
            <a:ext cx="2500330"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429288" cy="350046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464347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предлагаемом учебном пособии рассмотрены темы, связанные с документационным обеспечением управления и архивным делом — вопросы истории развития делопроизводства и архивного дела в Российской Федерации, технологии документирования, подготовки </a:t>
            </a:r>
            <a:r>
              <a:rPr lang="ru-RU" sz="1600" b="0" dirty="0" err="1" smtClean="0">
                <a:solidFill>
                  <a:schemeClr val="bg1"/>
                </a:solidFill>
                <a:effectLst/>
              </a:rPr>
              <a:t>докумен</a:t>
            </a:r>
            <a:r>
              <a:rPr lang="ru-RU" sz="1600" b="0" dirty="0" smtClean="0">
                <a:solidFill>
                  <a:schemeClr val="bg1"/>
                </a:solidFill>
                <a:effectLst/>
              </a:rPr>
              <a:t> </a:t>
            </a:r>
            <a:r>
              <a:rPr lang="ru-RU" sz="1600" b="0" dirty="0" err="1" smtClean="0">
                <a:solidFill>
                  <a:schemeClr val="bg1"/>
                </a:solidFill>
                <a:effectLst/>
              </a:rPr>
              <a:t>тов</a:t>
            </a:r>
            <a:r>
              <a:rPr lang="ru-RU" sz="1600" b="0" dirty="0" smtClean="0">
                <a:solidFill>
                  <a:schemeClr val="bg1"/>
                </a:solidFill>
                <a:effectLst/>
              </a:rPr>
              <a:t> на оперативное и архивное хранение. Учебное пособие может быть использовано в образовательном процессе, а также служить справочным пособием для организации работы службы документационного обеспечения управления в организации, учреждении, органе власти. </a:t>
            </a:r>
            <a:br>
              <a:rPr lang="ru-RU" sz="1600" b="0" dirty="0" smtClean="0">
                <a:solidFill>
                  <a:schemeClr val="bg1"/>
                </a:solidFill>
                <a:effectLst/>
              </a:rPr>
            </a:b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143512"/>
            <a:ext cx="8501122" cy="1285884"/>
          </a:xfrm>
        </p:spPr>
        <p:txBody>
          <a:bodyPr>
            <a:noAutofit/>
          </a:bodyPr>
          <a:lstStyle/>
          <a:p>
            <a:pPr algn="l"/>
            <a:r>
              <a:rPr lang="ru-RU" sz="1600" b="1" dirty="0" smtClean="0">
                <a:solidFill>
                  <a:schemeClr val="bg1"/>
                </a:solidFill>
                <a:latin typeface="+mj-lt"/>
              </a:rPr>
              <a:t>Зайцева, Е.В. Делопроизводство и архивное дело: учебное пособие / Е.В. Зайцева, Н.В. Гончарова. - Москва: ИНФРА-М, 2025. - 258 с. - (Среднее профессиональное образование). - ISBN 978-5-16-020233-4. - Текст: электронный. - URL: https://znanium.ru/catalog/product/ 2163868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3/2163868.jpg"/>
          <p:cNvPicPr/>
          <p:nvPr/>
        </p:nvPicPr>
        <p:blipFill>
          <a:blip r:embed="rId2"/>
          <a:srcRect/>
          <a:stretch>
            <a:fillRect/>
          </a:stretch>
        </p:blipFill>
        <p:spPr bwMode="auto">
          <a:xfrm>
            <a:off x="357158" y="571480"/>
            <a:ext cx="2714644"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71868" y="1071546"/>
            <a:ext cx="4786346" cy="328614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929058" y="1142984"/>
            <a:ext cx="4143404" cy="3143272"/>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В учебном пособии рассматриваются вопросы организации документов Архивного фонда Российской Федерации, экспертизы ценности документов, комплектования архивов, обеспечения сохранности, научного описания и использования архивных документов и организации работы архивных учреждений. Соответствует требованиям федеральных государственных образовательных стандартов высшего образования последнего поколения. </a:t>
            </a:r>
            <a:br>
              <a:rPr lang="ru-RU" sz="1400" b="0" dirty="0" smtClean="0">
                <a:solidFill>
                  <a:schemeClr val="bg1"/>
                </a:solidFill>
                <a:effectLst/>
              </a:rPr>
            </a:br>
            <a:r>
              <a:rPr lang="ru-RU" sz="1400" b="0" dirty="0" smtClean="0">
                <a:solidFill>
                  <a:schemeClr val="bg1"/>
                </a:solidFill>
                <a:effectLst/>
              </a:rPr>
              <a:t>      Предназначено для обучающихся по специальности «Документационное </a:t>
            </a:r>
            <a:r>
              <a:rPr lang="ru-RU" sz="1400" b="0" dirty="0" err="1" smtClean="0">
                <a:solidFill>
                  <a:schemeClr val="bg1"/>
                </a:solidFill>
                <a:effectLst/>
              </a:rPr>
              <a:t>обеспе-чение</a:t>
            </a:r>
            <a:r>
              <a:rPr lang="ru-RU" sz="1400" b="0" dirty="0" smtClean="0">
                <a:solidFill>
                  <a:schemeClr val="bg1"/>
                </a:solidFill>
                <a:effectLst/>
              </a:rPr>
              <a:t> управления и архивоведение».</a:t>
            </a:r>
            <a:r>
              <a:rPr lang="ru-RU" sz="1600" dirty="0" smtClean="0"/>
              <a:t/>
            </a:r>
            <a:br>
              <a:rPr lang="ru-RU" sz="1600" dirty="0" smtClean="0"/>
            </a:br>
            <a:endParaRPr lang="ru-RU" sz="1600" dirty="0">
              <a:solidFill>
                <a:schemeClr val="bg1"/>
              </a:solidFill>
              <a:effectLst/>
            </a:endParaRPr>
          </a:p>
        </p:txBody>
      </p:sp>
      <p:sp>
        <p:nvSpPr>
          <p:cNvPr id="3" name="Подзаголовок 2"/>
          <p:cNvSpPr>
            <a:spLocks noGrp="1"/>
          </p:cNvSpPr>
          <p:nvPr>
            <p:ph type="subTitle" idx="1"/>
          </p:nvPr>
        </p:nvSpPr>
        <p:spPr>
          <a:xfrm>
            <a:off x="214282" y="5143512"/>
            <a:ext cx="8572560" cy="1214446"/>
          </a:xfrm>
        </p:spPr>
        <p:txBody>
          <a:bodyPr>
            <a:noAutofit/>
          </a:bodyPr>
          <a:lstStyle/>
          <a:p>
            <a:pPr algn="l"/>
            <a:r>
              <a:rPr lang="ru-RU" sz="1600" b="1" dirty="0" err="1" smtClean="0">
                <a:solidFill>
                  <a:schemeClr val="bg1"/>
                </a:solidFill>
                <a:latin typeface="+mj-lt"/>
              </a:rPr>
              <a:t>Булюлина</a:t>
            </a:r>
            <a:r>
              <a:rPr lang="ru-RU" sz="1600" b="1" dirty="0" smtClean="0">
                <a:solidFill>
                  <a:schemeClr val="bg1"/>
                </a:solidFill>
                <a:latin typeface="+mj-lt"/>
              </a:rPr>
              <a:t>, Е.В. Архивоведение: учебное пособие / Е.В. </a:t>
            </a:r>
            <a:r>
              <a:rPr lang="ru-RU" sz="1600" b="1" dirty="0" err="1" smtClean="0">
                <a:solidFill>
                  <a:schemeClr val="bg1"/>
                </a:solidFill>
                <a:latin typeface="+mj-lt"/>
              </a:rPr>
              <a:t>Булюлина</a:t>
            </a:r>
            <a:r>
              <a:rPr lang="ru-RU" sz="1600" b="1" dirty="0" smtClean="0">
                <a:solidFill>
                  <a:schemeClr val="bg1"/>
                </a:solidFill>
                <a:latin typeface="+mj-lt"/>
              </a:rPr>
              <a:t>. - Москва: ИНФРА-М, 2025. -206 с. - (Среднее профессиональное образование). - ISBN 978-5-16-020095-8. - Текст: электронный. - URL: https://znanium.ru/catalog/product/2157634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57/2157634.jpg"/>
          <p:cNvPicPr/>
          <p:nvPr/>
        </p:nvPicPr>
        <p:blipFill>
          <a:blip r:embed="rId2"/>
          <a:srcRect/>
          <a:stretch>
            <a:fillRect/>
          </a:stretch>
        </p:blipFill>
        <p:spPr bwMode="auto">
          <a:xfrm>
            <a:off x="357158" y="714356"/>
            <a:ext cx="2643206"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643602" cy="364333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214710"/>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Учебное пособие включает справочный теоретический материал и разнообразные упражнения для практических занятий по стилистике служебных документов — одному из разделов учебных дисциплин «Русский язык в профессиональной деятельности», «Профессиональная этика и основы делового общения», «Русский язык и культура речи», а также других дисциплин, связанных с теорией и практикой современной служебной коммуникации. Также даны вопросы для обсуждения, задания для самостоятельной работы, списки рекомендуемой литературы и нормативных актов, приложение. </a:t>
            </a:r>
            <a:br>
              <a:rPr lang="ru-RU" sz="1600" b="0" dirty="0" smtClean="0">
                <a:solidFill>
                  <a:schemeClr val="bg1"/>
                </a:solidFill>
                <a:effectLst/>
              </a:rPr>
            </a:b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Предназначено для студентов средних учебных заведений, обучающихся по направлению подготовки 46.02.01 Документационное обеспечение управления и архивоведение.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357826"/>
            <a:ext cx="8501122" cy="1071570"/>
          </a:xfrm>
        </p:spPr>
        <p:txBody>
          <a:bodyPr>
            <a:noAutofit/>
          </a:bodyPr>
          <a:lstStyle/>
          <a:p>
            <a:pPr algn="l"/>
            <a:r>
              <a:rPr lang="ru-RU" sz="1600" b="1" dirty="0" smtClean="0">
                <a:solidFill>
                  <a:schemeClr val="bg1"/>
                </a:solidFill>
                <a:latin typeface="+mj-lt"/>
              </a:rPr>
              <a:t>Зайцева, Т.Н. Стилистика служебных документов: учебное пособие / Т.Н. Зайцева, Т.П. </a:t>
            </a:r>
            <a:r>
              <a:rPr lang="ru-RU" sz="1600" b="1" dirty="0" err="1" smtClean="0">
                <a:solidFill>
                  <a:schemeClr val="bg1"/>
                </a:solidFill>
                <a:latin typeface="+mj-lt"/>
              </a:rPr>
              <a:t>Ковина</a:t>
            </a:r>
            <a:r>
              <a:rPr lang="ru-RU" sz="1600" b="1" dirty="0" smtClean="0">
                <a:solidFill>
                  <a:schemeClr val="bg1"/>
                </a:solidFill>
                <a:latin typeface="+mj-lt"/>
              </a:rPr>
              <a:t>. - Москва: ИНФРА-М, 2025. - 25 4 с. - (Среднее профессиональное образование). - ISBN 978-5-16-020369-0. - Текст: электронный. - URL: https://znanium.ru/catalog/product/2170688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0/2170688.jpg"/>
          <p:cNvPicPr/>
          <p:nvPr/>
        </p:nvPicPr>
        <p:blipFill>
          <a:blip r:embed="rId2"/>
          <a:srcRect/>
          <a:stretch>
            <a:fillRect/>
          </a:stretch>
        </p:blipFill>
        <p:spPr bwMode="auto">
          <a:xfrm>
            <a:off x="428596" y="642918"/>
            <a:ext cx="2643206"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142984"/>
            <a:ext cx="5643602" cy="300039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71546"/>
            <a:ext cx="5357850" cy="3000396"/>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a:r>
            <a:br>
              <a:rPr lang="ru-RU" sz="1600" b="0" dirty="0" smtClean="0">
                <a:solidFill>
                  <a:schemeClr val="bg1"/>
                </a:solidFill>
                <a:effectLst/>
              </a:rPr>
            </a:br>
            <a:r>
              <a:rPr lang="ru-RU" sz="1600" b="0" dirty="0" smtClean="0">
                <a:solidFill>
                  <a:schemeClr val="bg1"/>
                </a:solidFill>
                <a:effectLst/>
              </a:rPr>
              <a:t>      Учебное пособие посвящено одной из самых актуальных тем английской грамматики — временам английского глагола. Система времен английского глагола является настолько стройной, гармоничной, компактной и «геометрически правильной», что при подходящей методике подачи и проработке материала она представляет собой идеальный объект для изучения. В пособии ставится цель развивать у учащихся языковое чувство, поскольку, лишь обладая языковым чувством, можно научиться строить правильные высказывания на иностранном языке. Содержит 28 правил, 390 упражнений и 18 тестов. Широко представлена современная английская разговорная речь, что позволяет учащимся глубоко погрузиться в живую стихию языка. </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072074"/>
            <a:ext cx="8501122" cy="1143008"/>
          </a:xfrm>
        </p:spPr>
        <p:txBody>
          <a:bodyPr>
            <a:noAutofit/>
          </a:bodyPr>
          <a:lstStyle/>
          <a:p>
            <a:pPr algn="l"/>
            <a:r>
              <a:rPr lang="ru-RU" sz="1600" b="1" dirty="0" smtClean="0">
                <a:solidFill>
                  <a:schemeClr val="bg1"/>
                </a:solidFill>
                <a:latin typeface="+mj-lt"/>
              </a:rPr>
              <a:t>Караванов, А.А. Времена английского глагола. Система, правила, упражнения, тесты: учебное пособие / А.А. Караванов. - Москва: ИНФРА-М, 2025. - 212 с. - (Среднее профессиональное образование). - ISBN 978-5-16-020404-8. - Текст: электронный. - URL: https://znanium.ru/catalog/ </a:t>
            </a:r>
            <a:r>
              <a:rPr lang="ru-RU" sz="1600" b="1" dirty="0" err="1" smtClean="0">
                <a:solidFill>
                  <a:schemeClr val="bg1"/>
                </a:solidFill>
                <a:latin typeface="+mj-lt"/>
              </a:rPr>
              <a:t>product</a:t>
            </a:r>
            <a:r>
              <a:rPr lang="ru-RU" sz="1600" b="1" dirty="0" smtClean="0">
                <a:solidFill>
                  <a:schemeClr val="bg1"/>
                </a:solidFill>
                <a:latin typeface="+mj-lt"/>
              </a:rPr>
              <a:t>/2172160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2172/2172160.jpg"/>
          <p:cNvPicPr/>
          <p:nvPr/>
        </p:nvPicPr>
        <p:blipFill>
          <a:blip r:embed="rId2"/>
          <a:srcRect/>
          <a:stretch>
            <a:fillRect/>
          </a:stretch>
        </p:blipFill>
        <p:spPr bwMode="auto">
          <a:xfrm>
            <a:off x="285720" y="642918"/>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143372" y="1142984"/>
            <a:ext cx="4572032" cy="292895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429124" y="1000108"/>
            <a:ext cx="3857652" cy="3071834"/>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В учебном пособии обобщены теоретические исследования в области управления деловыми коммуникациями в современном обществе. Особый акцент сделан на недостаточно проработанном организационно-управленческом аспекте коммуникаций.. Предназначено для студентов СПО, обучающихся по укрупненной группе специальностей и направлений «Экономика и управление», а также для преподавателей, специалистов и руководителей предприятий.</a:t>
            </a:r>
            <a:r>
              <a:rPr lang="ru-RU" sz="1600" b="0" dirty="0" smtClean="0">
                <a:solidFill>
                  <a:schemeClr val="bg1"/>
                </a:solidFill>
                <a:effectLst/>
              </a:rPr>
              <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357826"/>
            <a:ext cx="8501122" cy="1143008"/>
          </a:xfrm>
        </p:spPr>
        <p:txBody>
          <a:bodyPr>
            <a:noAutofit/>
          </a:bodyPr>
          <a:lstStyle/>
          <a:p>
            <a:pPr algn="l"/>
            <a:r>
              <a:rPr lang="ru-RU" sz="1600" b="1" dirty="0" err="1" smtClean="0">
                <a:solidFill>
                  <a:schemeClr val="bg1"/>
                </a:solidFill>
                <a:latin typeface="+mj-lt"/>
              </a:rPr>
              <a:t>Кривокора</a:t>
            </a:r>
            <a:r>
              <a:rPr lang="ru-RU" sz="1600" b="1" dirty="0" smtClean="0">
                <a:solidFill>
                  <a:schemeClr val="bg1"/>
                </a:solidFill>
                <a:latin typeface="+mj-lt"/>
              </a:rPr>
              <a:t>, Е.И. Деловые коммуникации: учебное пособие / Е.И. </a:t>
            </a:r>
            <a:r>
              <a:rPr lang="ru-RU" sz="1600" b="1" dirty="0" err="1" smtClean="0">
                <a:solidFill>
                  <a:schemeClr val="bg1"/>
                </a:solidFill>
                <a:latin typeface="+mj-lt"/>
              </a:rPr>
              <a:t>Кривокора</a:t>
            </a:r>
            <a:r>
              <a:rPr lang="ru-RU" sz="1600" b="1" dirty="0" smtClean="0">
                <a:solidFill>
                  <a:schemeClr val="bg1"/>
                </a:solidFill>
                <a:latin typeface="+mj-lt"/>
              </a:rPr>
              <a:t>. - Москва: ИНФРА-М, 2025. - 190 с. - (Среднее профессиональное образование). - ISBN 978-5-16-020321-8. - Текст: электронный. - URL: https://znanium.ru/catalog/product/2169572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9/2169572.jpg"/>
          <p:cNvPicPr/>
          <p:nvPr/>
        </p:nvPicPr>
        <p:blipFill>
          <a:blip r:embed="rId2"/>
          <a:srcRect/>
          <a:stretch>
            <a:fillRect/>
          </a:stretch>
        </p:blipFill>
        <p:spPr bwMode="auto">
          <a:xfrm>
            <a:off x="500034" y="714356"/>
            <a:ext cx="2714644"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643306" y="857232"/>
            <a:ext cx="5000660" cy="328614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929058" y="1000108"/>
            <a:ext cx="4357718"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Учебник посвящен применению систем автоматизации проектирования (САПР) в работе технолога машиностроительного предприятия. Приведены основные сведения о САПР технолога, получивших в России широкое применение. Рассмотрены вопросы, связанные с использованием современных компьютерных технологий для быстрого изготовления прототипов изделий с применением САПР при обработке металлов давлением в литейном и сварочном производстве. Предназначен для студентов машиностроительных учебных заведений, будет полезен студентам технических колледжей и работникам промышленности.</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428596" y="5286388"/>
            <a:ext cx="8501122" cy="928694"/>
          </a:xfrm>
        </p:spPr>
        <p:txBody>
          <a:bodyPr>
            <a:noAutofit/>
          </a:bodyPr>
          <a:lstStyle/>
          <a:p>
            <a:pPr algn="l"/>
            <a:r>
              <a:rPr lang="ru-RU" sz="1600" b="1" dirty="0" err="1" smtClean="0">
                <a:solidFill>
                  <a:schemeClr val="bg1"/>
                </a:solidFill>
                <a:latin typeface="+mj-lt"/>
              </a:rPr>
              <a:t>Берлинер</a:t>
            </a:r>
            <a:r>
              <a:rPr lang="ru-RU" sz="1600" b="1" dirty="0" smtClean="0">
                <a:solidFill>
                  <a:schemeClr val="bg1"/>
                </a:solidFill>
                <a:latin typeface="+mj-lt"/>
              </a:rPr>
              <a:t>, Э. М. САПР технолога-машиностроителя : учебник / Э.М. </a:t>
            </a:r>
            <a:r>
              <a:rPr lang="ru-RU" sz="1600" b="1" dirty="0" err="1" smtClean="0">
                <a:solidFill>
                  <a:schemeClr val="bg1"/>
                </a:solidFill>
                <a:latin typeface="+mj-lt"/>
              </a:rPr>
              <a:t>Берлинер</a:t>
            </a:r>
            <a:r>
              <a:rPr lang="ru-RU" sz="1600" b="1" dirty="0" smtClean="0">
                <a:solidFill>
                  <a:schemeClr val="bg1"/>
                </a:solidFill>
                <a:latin typeface="+mj-lt"/>
              </a:rPr>
              <a:t>, О.В. </a:t>
            </a:r>
            <a:r>
              <a:rPr lang="ru-RU" sz="1600" b="1" dirty="0" err="1" smtClean="0">
                <a:solidFill>
                  <a:schemeClr val="bg1"/>
                </a:solidFill>
                <a:latin typeface="+mj-lt"/>
              </a:rPr>
              <a:t>Таратынов</a:t>
            </a:r>
            <a:r>
              <a:rPr lang="ru-RU" sz="1600" b="1" dirty="0" smtClean="0">
                <a:solidFill>
                  <a:schemeClr val="bg1"/>
                </a:solidFill>
                <a:latin typeface="+mj-lt"/>
              </a:rPr>
              <a:t>. - Москва: ФОРУМ: ИНФРА-М, 2025. - 336 с. - (Среднее профессиональное образование). - ISBN 978-5-00091-815-9. - Текст: электронный. - URL: https://znanium.ru/catalog/product/2172172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2/2172172.jpg"/>
          <p:cNvPicPr/>
          <p:nvPr/>
        </p:nvPicPr>
        <p:blipFill>
          <a:blip r:embed="rId2"/>
          <a:srcRect/>
          <a:stretch>
            <a:fillRect/>
          </a:stretch>
        </p:blipFill>
        <p:spPr bwMode="auto">
          <a:xfrm>
            <a:off x="428596" y="714356"/>
            <a:ext cx="2643206"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643306" y="1357298"/>
            <a:ext cx="4786346" cy="250033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00496" y="1357298"/>
            <a:ext cx="4000528" cy="2500330"/>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В учебном пособии изложены источники поражающих факторов природных и техногенных чрезвычайных ситуаций в транспортно-дорожном комплексе, методы и средства защиты и обеспечения безопасности, а также основные понятия и категории этой области знаний. Приведены методики и примеры расчетов защиты населения и территорий от различных факторов чрезвычайных ситуаций.</a:t>
            </a:r>
            <a:br>
              <a:rPr lang="ru-RU" sz="1400" b="0" dirty="0" smtClean="0">
                <a:solidFill>
                  <a:schemeClr val="bg1"/>
                </a:solidFill>
                <a:effectLst/>
              </a:rPr>
            </a:br>
            <a:endParaRPr lang="ru-RU" sz="1400" b="0" dirty="0">
              <a:solidFill>
                <a:schemeClr val="bg1"/>
              </a:solidFill>
              <a:effectLst/>
            </a:endParaRPr>
          </a:p>
        </p:txBody>
      </p:sp>
      <p:sp>
        <p:nvSpPr>
          <p:cNvPr id="3" name="Подзаголовок 2"/>
          <p:cNvSpPr>
            <a:spLocks noGrp="1"/>
          </p:cNvSpPr>
          <p:nvPr>
            <p:ph type="subTitle" idx="1"/>
          </p:nvPr>
        </p:nvSpPr>
        <p:spPr>
          <a:xfrm>
            <a:off x="285720" y="5072074"/>
            <a:ext cx="8572560" cy="1071570"/>
          </a:xfrm>
        </p:spPr>
        <p:txBody>
          <a:bodyPr>
            <a:noAutofit/>
          </a:bodyPr>
          <a:lstStyle/>
          <a:p>
            <a:pPr algn="l"/>
            <a:r>
              <a:rPr lang="ru-RU" sz="1600" b="1" dirty="0" smtClean="0">
                <a:solidFill>
                  <a:schemeClr val="bg1"/>
                </a:solidFill>
                <a:latin typeface="+mj-lt"/>
              </a:rPr>
              <a:t>Жуков, В.И. Защита и безопасность в чрезвычайных ситуациях: учебное пособие / В.И. Жуков, Л.Н. Горбунова. - Москва: ИНФРА-М; Красноярск: </a:t>
            </a:r>
            <a:r>
              <a:rPr lang="ru-RU" sz="1600" b="1" dirty="0" err="1" smtClean="0">
                <a:solidFill>
                  <a:schemeClr val="bg1"/>
                </a:solidFill>
                <a:latin typeface="+mj-lt"/>
              </a:rPr>
              <a:t>Сиб</a:t>
            </a:r>
            <a:r>
              <a:rPr lang="ru-RU" sz="1600" b="1" dirty="0" smtClean="0">
                <a:solidFill>
                  <a:schemeClr val="bg1"/>
                </a:solidFill>
                <a:latin typeface="+mj-lt"/>
              </a:rPr>
              <a:t>. </a:t>
            </a:r>
            <a:r>
              <a:rPr lang="ru-RU" sz="1600" b="1" dirty="0" err="1" smtClean="0">
                <a:solidFill>
                  <a:schemeClr val="bg1"/>
                </a:solidFill>
                <a:latin typeface="+mj-lt"/>
              </a:rPr>
              <a:t>федер</a:t>
            </a:r>
            <a:r>
              <a:rPr lang="ru-RU" sz="1600" b="1" dirty="0" smtClean="0">
                <a:solidFill>
                  <a:schemeClr val="bg1"/>
                </a:solidFill>
                <a:latin typeface="+mj-lt"/>
              </a:rPr>
              <a:t>. ун-т, 2025. - 392 с. - (Среднее профессиональное образование). - ISBN 978-5-16-020204-4. - Текст : электронный. - URL: https://znanium.ru/catalog/product/2162988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2162/2162988.jpg"/>
          <p:cNvPicPr/>
          <p:nvPr/>
        </p:nvPicPr>
        <p:blipFill>
          <a:blip r:embed="rId2"/>
          <a:srcRect/>
          <a:stretch>
            <a:fillRect/>
          </a:stretch>
        </p:blipFill>
        <p:spPr bwMode="auto">
          <a:xfrm>
            <a:off x="428596" y="714356"/>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643602" cy="350046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286148"/>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Материал учебного пособия имеет разработанные рекомендации по порядку действий пострадавших, попавших в чрезвычайную ситуацию военного или мирного времени. Рекомендованный порядок действий направлен на сохранение здоровья и жизни пострадавших. Содержатся сведения о начальной военной подготовке. Даны последние статистические данные МЧС России. Каждая тема завершается контрольными вопросами и заданиями. В конце учебного пособия представлены список тем для рефератов, глоссарий, проверочные тесты с ответами.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600" b="0" dirty="0" smtClean="0">
                <a:solidFill>
                  <a:schemeClr val="bg1"/>
                </a:solidFill>
                <a:effectLst/>
              </a:rPr>
            </a:br>
            <a:r>
              <a:rPr lang="ru-RU" sz="1600" b="0" dirty="0" smtClean="0">
                <a:solidFill>
                  <a:schemeClr val="bg1"/>
                </a:solidFill>
                <a:effectLst/>
              </a:rPr>
              <a:t>     Для студентов, изучающих дисциплины «Безопасность жизнедеятельности» и «Основы безопасности и защиты Родины».</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000132"/>
          </a:xfrm>
        </p:spPr>
        <p:txBody>
          <a:bodyPr>
            <a:noAutofit/>
          </a:bodyPr>
          <a:lstStyle/>
          <a:p>
            <a:pPr algn="l"/>
            <a:r>
              <a:rPr lang="ru-RU" sz="1600" b="1" dirty="0" smtClean="0">
                <a:solidFill>
                  <a:schemeClr val="bg1"/>
                </a:solidFill>
                <a:latin typeface="+mj-lt"/>
              </a:rPr>
              <a:t>Сычев, Ю. Н. Основы безопасности и защиты Родины : учебное пособие / Ю.Н. Сычев. — Москва : ИНФРА-М, 2025. — 305 с. — (Среднее профессиональное образование). — DOI 10.12737/2146050. - ISBN 978-5-16-019935-1. - Текст : электронный. - URL: https://znanium.ru/catalog/product/2173238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3/2173238.jpg"/>
          <p:cNvPicPr/>
          <p:nvPr/>
        </p:nvPicPr>
        <p:blipFill>
          <a:blip r:embed="rId2"/>
          <a:srcRect/>
          <a:stretch>
            <a:fillRect/>
          </a:stretch>
        </p:blipFill>
        <p:spPr bwMode="auto">
          <a:xfrm>
            <a:off x="428596" y="571480"/>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357554" y="714356"/>
            <a:ext cx="5643602" cy="364333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71868" y="785794"/>
            <a:ext cx="5214974" cy="3286148"/>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Учебник отвечает современному содержанию аналитической химии как науки и практики работы аналитических служб в химической промышленности. Учебник имеет производственную направленность и содержит разделы, посвященные аналитическому контролю производства, организации работы аналитической службы на предприятиях, особенностям анализа профильных групп объектов. Применен процессный подход, позволяющий представить анализ как процесс получения аналитической информации, выделить в нем основные стадии и установить связь между ними.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технологических специальностей, изучающих аналитическую химию и смежные с ней дисциплины.</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143008"/>
          </a:xfrm>
        </p:spPr>
        <p:txBody>
          <a:bodyPr>
            <a:noAutofit/>
          </a:bodyPr>
          <a:lstStyle/>
          <a:p>
            <a:pPr algn="l"/>
            <a:r>
              <a:rPr lang="ru-RU" sz="1600" b="1" dirty="0" smtClean="0">
                <a:solidFill>
                  <a:schemeClr val="bg1"/>
                </a:solidFill>
                <a:latin typeface="+mj-lt"/>
              </a:rPr>
              <a:t>Аналитическая химия: учебник / Н.И. Мовчан, Р.Г. Романова, Т.С. Горбунова [и др.]. - Москва: ИНФРА-М, 2025. - 394 с. - (Среднее профессиональное образование). - ISBN 978-5-16-020343-0. - Текст: электронный. - URL: https://znanium.ru/catalog/product/2169779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9/2169779.jpg"/>
          <p:cNvPicPr/>
          <p:nvPr/>
        </p:nvPicPr>
        <p:blipFill>
          <a:blip r:embed="rId2"/>
          <a:srcRect/>
          <a:stretch>
            <a:fillRect/>
          </a:stretch>
        </p:blipFill>
        <p:spPr bwMode="auto">
          <a:xfrm>
            <a:off x="285720" y="571480"/>
            <a:ext cx="2643206"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785794"/>
            <a:ext cx="5643602" cy="364333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на практических примерах излагаются технология разработки и анализа приемлемых инвестиционных проектов, а также процесс создания для этих проектов бизнес-планов средствами популярной программы </a:t>
            </a:r>
            <a:r>
              <a:rPr lang="ru-RU" sz="1600" b="0" dirty="0" err="1" smtClean="0">
                <a:solidFill>
                  <a:schemeClr val="bg1"/>
                </a:solidFill>
                <a:effectLst/>
              </a:rPr>
              <a:t>Project</a:t>
            </a:r>
            <a:r>
              <a:rPr lang="ru-RU" sz="1600" b="0" dirty="0" smtClean="0">
                <a:solidFill>
                  <a:schemeClr val="bg1"/>
                </a:solidFill>
                <a:effectLst/>
              </a:rPr>
              <a:t> </a:t>
            </a:r>
            <a:r>
              <a:rPr lang="ru-RU" sz="1600" b="0" dirty="0" err="1" smtClean="0">
                <a:solidFill>
                  <a:schemeClr val="bg1"/>
                </a:solidFill>
                <a:effectLst/>
              </a:rPr>
              <a:t>Expert</a:t>
            </a:r>
            <a:r>
              <a:rPr lang="ru-RU" sz="1600" b="0" dirty="0" smtClean="0">
                <a:solidFill>
                  <a:schemeClr val="bg1"/>
                </a:solidFill>
                <a:effectLst/>
              </a:rPr>
              <a:t> 7. Рассматриваются вопросы компьютерной реализации элементов финансового менеджмента в среде пакета прикладных программ (ППП) MS </a:t>
            </a:r>
            <a:r>
              <a:rPr lang="ru-RU" sz="1600" b="0" dirty="0" err="1" smtClean="0">
                <a:solidFill>
                  <a:schemeClr val="bg1"/>
                </a:solidFill>
                <a:effectLst/>
              </a:rPr>
              <a:t>Excel</a:t>
            </a:r>
            <a:r>
              <a:rPr lang="ru-RU" sz="1600" b="0" dirty="0" smtClean="0">
                <a:solidFill>
                  <a:schemeClr val="bg1"/>
                </a:solidFill>
                <a:effectLst/>
              </a:rPr>
              <a:t>, связанные с инвестиционным проектированием. Анализируются риски инвестиционных проектов в среде ППП MS </a:t>
            </a:r>
            <a:r>
              <a:rPr lang="ru-RU" sz="1600" b="0" dirty="0" err="1" smtClean="0">
                <a:solidFill>
                  <a:schemeClr val="bg1"/>
                </a:solidFill>
                <a:effectLst/>
              </a:rPr>
              <a:t>Excel</a:t>
            </a:r>
            <a:r>
              <a:rPr lang="ru-RU" sz="1600" b="0" dirty="0" smtClean="0">
                <a:solidFill>
                  <a:schemeClr val="bg1"/>
                </a:solidFill>
                <a:effectLst/>
              </a:rPr>
              <a:t>. </a:t>
            </a:r>
            <a:br>
              <a:rPr lang="ru-RU" sz="1600" b="0" dirty="0" smtClean="0">
                <a:solidFill>
                  <a:schemeClr val="bg1"/>
                </a:solidFill>
                <a:effectLst/>
              </a:rPr>
            </a:b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укрупненной группе специальностей и направлений подготовки «Экономика и управление».</a:t>
            </a:r>
            <a:endParaRPr lang="ru-RU" sz="1600" b="0" dirty="0">
              <a:solidFill>
                <a:schemeClr val="bg1"/>
              </a:solidFill>
              <a:effectLst/>
            </a:endParaRPr>
          </a:p>
        </p:txBody>
      </p:sp>
      <p:sp>
        <p:nvSpPr>
          <p:cNvPr id="3" name="Подзаголовок 2"/>
          <p:cNvSpPr>
            <a:spLocks noGrp="1"/>
          </p:cNvSpPr>
          <p:nvPr>
            <p:ph type="subTitle" idx="1"/>
          </p:nvPr>
        </p:nvSpPr>
        <p:spPr>
          <a:xfrm>
            <a:off x="357158" y="5072074"/>
            <a:ext cx="8501122" cy="1285884"/>
          </a:xfrm>
        </p:spPr>
        <p:txBody>
          <a:bodyPr>
            <a:noAutofit/>
          </a:bodyPr>
          <a:lstStyle/>
          <a:p>
            <a:pPr algn="l"/>
            <a:r>
              <a:rPr lang="ru-RU" sz="1600" b="1" dirty="0" smtClean="0">
                <a:solidFill>
                  <a:schemeClr val="bg1"/>
                </a:solidFill>
                <a:latin typeface="+mj-lt"/>
              </a:rPr>
              <a:t>Алиев, В.С. Бизнес-планирование: практикум с использованием программы </a:t>
            </a:r>
            <a:r>
              <a:rPr lang="ru-RU" sz="1600" b="1" dirty="0" err="1" smtClean="0">
                <a:solidFill>
                  <a:schemeClr val="bg1"/>
                </a:solidFill>
                <a:latin typeface="+mj-lt"/>
              </a:rPr>
              <a:t>Project</a:t>
            </a:r>
            <a:r>
              <a:rPr lang="ru-RU" sz="1600" b="1" dirty="0" smtClean="0">
                <a:solidFill>
                  <a:schemeClr val="bg1"/>
                </a:solidFill>
                <a:latin typeface="+mj-lt"/>
              </a:rPr>
              <a:t> </a:t>
            </a:r>
            <a:r>
              <a:rPr lang="ru-RU" sz="1600" b="1" dirty="0" err="1" smtClean="0">
                <a:solidFill>
                  <a:schemeClr val="bg1"/>
                </a:solidFill>
                <a:latin typeface="+mj-lt"/>
              </a:rPr>
              <a:t>Expert</a:t>
            </a:r>
            <a:r>
              <a:rPr lang="ru-RU" sz="1600" b="1" dirty="0" smtClean="0">
                <a:solidFill>
                  <a:schemeClr val="bg1"/>
                </a:solidFill>
                <a:latin typeface="+mj-lt"/>
              </a:rPr>
              <a:t>: учебное пособие / В.С. Алиев. - 3-е изд., </a:t>
            </a:r>
            <a:r>
              <a:rPr lang="ru-RU" sz="1600" b="1" dirty="0" err="1" smtClean="0">
                <a:solidFill>
                  <a:schemeClr val="bg1"/>
                </a:solidFill>
                <a:latin typeface="+mj-lt"/>
              </a:rPr>
              <a:t>перераб</a:t>
            </a:r>
            <a:r>
              <a:rPr lang="ru-RU" sz="1600" b="1" dirty="0" smtClean="0">
                <a:solidFill>
                  <a:schemeClr val="bg1"/>
                </a:solidFill>
                <a:latin typeface="+mj-lt"/>
              </a:rPr>
              <a:t>. и доп. - Москва: ИНФРА-М, 2025. - 287 с. - (Среднее профессиональное образование). - ISBN 978-5-16-020241-9. - Текст: электронный. - URL: https://znanium.ru/catalog/product/2164154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4/2164154.jpg"/>
          <p:cNvPicPr/>
          <p:nvPr/>
        </p:nvPicPr>
        <p:blipFill>
          <a:blip r:embed="rId2"/>
          <a:srcRect/>
          <a:stretch>
            <a:fillRect/>
          </a:stretch>
        </p:blipFill>
        <p:spPr bwMode="auto">
          <a:xfrm>
            <a:off x="357158" y="642918"/>
            <a:ext cx="2714644"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643602" cy="350046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рассматриваются основы функционирования, архитектура и классификация автоматизированных информационных систем, а также связанные с ними понятия «информация» и «информационная технология». Особое внимание уделяется информационно-поисковым системам и технологиям, представляемым в виде совокупных человеко-машинных систем, целью которых является построение системы знаний. Рассматриваются математические модели механизмов поиска, лингвистическое обеспечение, технологии и интерфейсы, обеспечивающие развитие поисковых процессов. Обсуждаются результаты статистических исследований поведенческих стереотипов пользователей ретроспективных баз данных научной информации. Приложение включает описание практикума по информационному поиску в документальных базах данных и ресурсах </a:t>
            </a:r>
            <a:r>
              <a:rPr lang="ru-RU" sz="1600" b="0" dirty="0" err="1" smtClean="0">
                <a:solidFill>
                  <a:schemeClr val="bg1"/>
                </a:solidFill>
                <a:effectLst/>
              </a:rPr>
              <a:t>Internet</a:t>
            </a:r>
            <a:r>
              <a:rPr lang="ru-RU" sz="1600" b="0" dirty="0" smtClean="0">
                <a:solidFill>
                  <a:schemeClr val="bg1"/>
                </a:solidFill>
                <a:effectLst/>
              </a:rPr>
              <a:t>.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286388"/>
            <a:ext cx="8501122" cy="1143008"/>
          </a:xfrm>
        </p:spPr>
        <p:txBody>
          <a:bodyPr>
            <a:noAutofit/>
          </a:bodyPr>
          <a:lstStyle/>
          <a:p>
            <a:pPr algn="l"/>
            <a:r>
              <a:rPr lang="ru-RU" sz="1600" b="1" dirty="0" smtClean="0">
                <a:solidFill>
                  <a:schemeClr val="bg1"/>
                </a:solidFill>
                <a:latin typeface="+mj-lt"/>
              </a:rPr>
              <a:t>Голицына, О.Л. Информационные системы: учебное пособие / О.Л. Голицына, Н.В. Максимов, И.И. Попов. - 2-е изд. - Москва: ФОРУМ: ИНФРА-М, 2025. - 445 с. - (Среднее профессиональное образование). - ISBN 978-5-00091-594-3. - Текст: электронный. - URL: https://znanium.ru/catalog/ </a:t>
            </a:r>
            <a:r>
              <a:rPr lang="ru-RU" sz="1600" b="1" dirty="0" err="1" smtClean="0">
                <a:solidFill>
                  <a:schemeClr val="bg1"/>
                </a:solidFill>
                <a:latin typeface="+mj-lt"/>
              </a:rPr>
              <a:t>product</a:t>
            </a:r>
            <a:r>
              <a:rPr lang="ru-RU" sz="1600" b="1" dirty="0" smtClean="0">
                <a:solidFill>
                  <a:schemeClr val="bg1"/>
                </a:solidFill>
                <a:latin typeface="+mj-lt"/>
              </a:rPr>
              <a:t>/967464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0967/967464.jpg"/>
          <p:cNvPicPr/>
          <p:nvPr/>
        </p:nvPicPr>
        <p:blipFill>
          <a:blip r:embed="rId2"/>
          <a:srcRect/>
          <a:stretch>
            <a:fillRect/>
          </a:stretch>
        </p:blipFill>
        <p:spPr bwMode="auto">
          <a:xfrm>
            <a:off x="357158" y="571480"/>
            <a:ext cx="2643206"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714356"/>
            <a:ext cx="5429288"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71868" y="1000108"/>
            <a:ext cx="4857784"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Рассматриваются современные тенденции развития информационного общества, правовые, технические и организационные аспекты информационной безопасности, </a:t>
            </a:r>
            <a:r>
              <a:rPr lang="ru-RU" sz="1600" b="0" dirty="0" err="1" smtClean="0">
                <a:solidFill>
                  <a:schemeClr val="bg1"/>
                </a:solidFill>
                <a:effectLst/>
              </a:rPr>
              <a:t>интернет-угрозы</a:t>
            </a:r>
            <a:r>
              <a:rPr lang="ru-RU" sz="1600" b="0" dirty="0" smtClean="0">
                <a:solidFill>
                  <a:schemeClr val="bg1"/>
                </a:solidFill>
                <a:effectLst/>
              </a:rPr>
              <a:t> и способы защиты от них, а также технологии борьбы с </a:t>
            </a:r>
            <a:r>
              <a:rPr lang="ru-RU" sz="1600" b="0" dirty="0" err="1" smtClean="0">
                <a:solidFill>
                  <a:schemeClr val="bg1"/>
                </a:solidFill>
                <a:effectLst/>
              </a:rPr>
              <a:t>фейками</a:t>
            </a:r>
            <a:r>
              <a:rPr lang="ru-RU" sz="1600" b="0" dirty="0" smtClean="0">
                <a:solidFill>
                  <a:schemeClr val="bg1"/>
                </a:solidFill>
                <a:effectLst/>
              </a:rPr>
              <a:t>. Особое внимание уделено основным видам аналитико-синтетической переработки информации (аннотированию, реферированию и др.), культуре информационного поиска и оформления документов. </a:t>
            </a:r>
            <a:br>
              <a:rPr lang="ru-RU" sz="1600" b="0" dirty="0" smtClean="0">
                <a:solidFill>
                  <a:schemeClr val="bg1"/>
                </a:solidFill>
                <a:effectLst/>
              </a:rPr>
            </a:br>
            <a:r>
              <a:rPr lang="ru-RU" sz="1600" b="0" dirty="0" smtClean="0">
                <a:solidFill>
                  <a:schemeClr val="bg1"/>
                </a:solidFill>
                <a:effectLst/>
              </a:rPr>
              <a:t>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широкого круга студентов средних специальных учебных заведений, слушателей курсов повышения квалификации, специалистов-практиков социально-культурной сферы.</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214446"/>
          </a:xfrm>
        </p:spPr>
        <p:txBody>
          <a:bodyPr>
            <a:noAutofit/>
          </a:bodyPr>
          <a:lstStyle/>
          <a:p>
            <a:pPr algn="l"/>
            <a:r>
              <a:rPr lang="ru-RU" sz="1600" b="1" dirty="0" smtClean="0">
                <a:solidFill>
                  <a:schemeClr val="bg1"/>
                </a:solidFill>
                <a:latin typeface="+mj-lt"/>
              </a:rPr>
              <a:t>Редькина, Н.С. Основы информационной культуры и информационной безопасности: учебное пособие / Н.С. Редькина. - Москва: ИНФРА-М, 2025. - 193 с. - (Среднее профессиональное образование). - ISBN 978-5-16-020142-9. - Текст: электронный. - URL: https://znanium.ru/catalog/product/2161237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1/2161237.jpg"/>
          <p:cNvPicPr/>
          <p:nvPr/>
        </p:nvPicPr>
        <p:blipFill>
          <a:blip r:embed="rId2"/>
          <a:srcRect/>
          <a:stretch>
            <a:fillRect/>
          </a:stretch>
        </p:blipFill>
        <p:spPr bwMode="auto">
          <a:xfrm>
            <a:off x="285720" y="642918"/>
            <a:ext cx="2571768"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643306" y="1214422"/>
            <a:ext cx="4929222" cy="264320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00496" y="1214422"/>
            <a:ext cx="4214842" cy="2643206"/>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Изложены все базовые понятия разделов архитектура ПК, алгебраические структуры, </a:t>
            </a:r>
            <a:r>
              <a:rPr lang="ru-RU" sz="1600" b="0" dirty="0" err="1" smtClean="0">
                <a:solidFill>
                  <a:schemeClr val="bg1"/>
                </a:solidFill>
                <a:effectLst/>
              </a:rPr>
              <a:t>cистемный</a:t>
            </a:r>
            <a:r>
              <a:rPr lang="ru-RU" sz="1600" b="0" dirty="0" smtClean="0">
                <a:solidFill>
                  <a:schemeClr val="bg1"/>
                </a:solidFill>
                <a:effectLst/>
              </a:rPr>
              <a:t> блок ПК, средства хранения данных, устройства вывода данных, устройства ввода данных, устройства обмена данных программы дисциплины «Технические средства информатизации». </a:t>
            </a:r>
            <a:br>
              <a:rPr lang="ru-RU" sz="1600" b="0" dirty="0" smtClean="0">
                <a:solidFill>
                  <a:schemeClr val="bg1"/>
                </a:solidFill>
                <a:effectLst/>
              </a:rPr>
            </a:br>
            <a:r>
              <a:rPr lang="ru-RU" sz="1600" b="0" dirty="0" smtClean="0">
                <a:solidFill>
                  <a:schemeClr val="bg1"/>
                </a:solidFill>
                <a:effectLst/>
              </a:rPr>
              <a:t>      Для студентов учреждений среднего профессионального образования всех направлений и специальностей, обучающихся по дисциплине «Информатика».</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429264"/>
            <a:ext cx="8501122" cy="1000132"/>
          </a:xfrm>
        </p:spPr>
        <p:txBody>
          <a:bodyPr>
            <a:noAutofit/>
          </a:bodyPr>
          <a:lstStyle/>
          <a:p>
            <a:pPr algn="l"/>
            <a:r>
              <a:rPr lang="ru-RU" sz="1600" b="1" dirty="0" err="1" smtClean="0">
                <a:solidFill>
                  <a:schemeClr val="bg1"/>
                </a:solidFill>
                <a:latin typeface="+mj-lt"/>
              </a:rPr>
              <a:t>Канарейкин</a:t>
            </a:r>
            <a:r>
              <a:rPr lang="ru-RU" sz="1600" b="1" dirty="0" smtClean="0">
                <a:solidFill>
                  <a:schemeClr val="bg1"/>
                </a:solidFill>
                <a:latin typeface="+mj-lt"/>
              </a:rPr>
              <a:t>, А.И. Технические средства информатизации: учебник / А.И. </a:t>
            </a:r>
            <a:r>
              <a:rPr lang="ru-RU" sz="1600" b="1" dirty="0" err="1" smtClean="0">
                <a:solidFill>
                  <a:schemeClr val="bg1"/>
                </a:solidFill>
                <a:latin typeface="+mj-lt"/>
              </a:rPr>
              <a:t>Канарейкин</a:t>
            </a:r>
            <a:r>
              <a:rPr lang="ru-RU" sz="1600" b="1" dirty="0" smtClean="0">
                <a:solidFill>
                  <a:schemeClr val="bg1"/>
                </a:solidFill>
                <a:latin typeface="+mj-lt"/>
              </a:rPr>
              <a:t>. - Москва; Вологда: </a:t>
            </a:r>
            <a:r>
              <a:rPr lang="ru-RU" sz="1600" b="1" dirty="0" err="1" smtClean="0">
                <a:solidFill>
                  <a:schemeClr val="bg1"/>
                </a:solidFill>
                <a:latin typeface="+mj-lt"/>
              </a:rPr>
              <a:t>Инфра-Инженерия</a:t>
            </a:r>
            <a:r>
              <a:rPr lang="ru-RU" sz="1600" b="1" dirty="0" smtClean="0">
                <a:solidFill>
                  <a:schemeClr val="bg1"/>
                </a:solidFill>
                <a:latin typeface="+mj-lt"/>
              </a:rPr>
              <a:t>, 2024. - 136 с. - ISBN 978-5-9729-1883-6. - Текст: электронный. - URL: https://znanium.ru/catalog/product/2170890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0/2170890.jpg"/>
          <p:cNvPicPr/>
          <p:nvPr/>
        </p:nvPicPr>
        <p:blipFill>
          <a:blip r:embed="rId2"/>
          <a:srcRect/>
          <a:stretch>
            <a:fillRect/>
          </a:stretch>
        </p:blipFill>
        <p:spPr bwMode="auto">
          <a:xfrm>
            <a:off x="357158" y="642918"/>
            <a:ext cx="2928958" cy="42862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786182" y="928670"/>
            <a:ext cx="5000660" cy="321471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4000496" y="714356"/>
            <a:ext cx="4786346" cy="3571900"/>
          </a:xfrm>
          <a:ln>
            <a:noFill/>
          </a:ln>
          <a:effectLst>
            <a:glow rad="139700">
              <a:schemeClr val="accent2">
                <a:satMod val="175000"/>
                <a:alpha val="40000"/>
              </a:schemeClr>
            </a:glow>
          </a:effectLst>
        </p:spPr>
        <p:txBody>
          <a:bodyPr>
            <a:normAutofit/>
          </a:bodyPr>
          <a:lstStyle/>
          <a:p>
            <a:pPr algn="l"/>
            <a:r>
              <a:rPr lang="ru-RU" sz="1400" dirty="0" smtClean="0">
                <a:solidFill>
                  <a:schemeClr val="accent6">
                    <a:lumMod val="50000"/>
                  </a:schemeClr>
                </a:solidFill>
                <a:effectLst/>
              </a:rPr>
              <a:t>   </a:t>
            </a:r>
            <a:r>
              <a:rPr lang="ru-RU" sz="1400" b="0" dirty="0" smtClean="0">
                <a:solidFill>
                  <a:schemeClr val="bg1"/>
                </a:solidFill>
                <a:effectLst/>
              </a:rPr>
              <a:t>В учебном пособии рассмотрены задачи проектирования и разработки информационных систем, описано теоретическое и практическое использование технологий моделирования IDEF0, DFD, UML. </a:t>
            </a:r>
            <a:br>
              <a:rPr lang="ru-RU" sz="1400" b="0" dirty="0" smtClean="0">
                <a:solidFill>
                  <a:schemeClr val="bg1"/>
                </a:solidFill>
                <a:effectLst/>
              </a:rPr>
            </a:br>
            <a:r>
              <a:rPr lang="ru-RU" sz="1400" b="0" dirty="0" smtClean="0">
                <a:solidFill>
                  <a:schemeClr val="bg1"/>
                </a:solidFill>
                <a:effectLst/>
              </a:rPr>
              <a:t>     Содержит множество примеров использования современных технологических средств при проектировании информационных систем для различных предметных областей.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400" b="0" dirty="0" smtClean="0">
                <a:solidFill>
                  <a:schemeClr val="bg1"/>
                </a:solidFill>
                <a:effectLst/>
              </a:rPr>
            </a:br>
            <a:r>
              <a:rPr lang="ru-RU" sz="1400" b="0" dirty="0" smtClean="0">
                <a:solidFill>
                  <a:schemeClr val="bg1"/>
                </a:solidFill>
                <a:effectLst/>
              </a:rPr>
              <a:t>      Для студентов средних профессиональных учебных заведений, обучающихся по укрупненной группе специальностей и направлений «Информатика и вычислительная техника».</a:t>
            </a:r>
            <a:br>
              <a:rPr lang="ru-RU" sz="14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000636"/>
            <a:ext cx="8501122" cy="1357322"/>
          </a:xfrm>
        </p:spPr>
        <p:txBody>
          <a:bodyPr>
            <a:noAutofit/>
          </a:bodyPr>
          <a:lstStyle/>
          <a:p>
            <a:pPr algn="l"/>
            <a:r>
              <a:rPr lang="ru-RU" sz="1600" b="1" dirty="0" smtClean="0">
                <a:solidFill>
                  <a:schemeClr val="bg1"/>
                </a:solidFill>
                <a:latin typeface="+mj-lt"/>
              </a:rPr>
              <a:t>Гагарина, Л.Г. Основы проектирования и разработки информационных систем: учебное пособие / Л.Г. Гагарина, Ю.С. </a:t>
            </a:r>
            <a:r>
              <a:rPr lang="ru-RU" sz="1600" b="1" dirty="0" err="1" smtClean="0">
                <a:solidFill>
                  <a:schemeClr val="bg1"/>
                </a:solidFill>
                <a:latin typeface="+mj-lt"/>
              </a:rPr>
              <a:t>Шевнина</a:t>
            </a:r>
            <a:r>
              <a:rPr lang="ru-RU" sz="1600" b="1" dirty="0" smtClean="0">
                <a:solidFill>
                  <a:schemeClr val="bg1"/>
                </a:solidFill>
                <a:latin typeface="+mj-lt"/>
              </a:rPr>
              <a:t>. - Москва: ИНФРА-М, 2025. - 211 с. - (Среднее профессиональное образование). - ISBN 978-5-16-020463-5. - Текст: электронный. - URL: https://znanium.ru/catalog/product/2175042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5/2175042.jpg"/>
          <p:cNvPicPr/>
          <p:nvPr/>
        </p:nvPicPr>
        <p:blipFill>
          <a:blip r:embed="rId2"/>
          <a:srcRect/>
          <a:stretch>
            <a:fillRect/>
          </a:stretch>
        </p:blipFill>
        <p:spPr bwMode="auto">
          <a:xfrm>
            <a:off x="428596" y="785794"/>
            <a:ext cx="2500330" cy="36433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71868" y="714356"/>
            <a:ext cx="5143536"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857620" y="1000108"/>
            <a:ext cx="4572032"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пособии отражены вопросы как исторического развития философского знания, так и основных теоретических разделов философии, отражающих сущностные свойства бытия и сознания, человека и его места в мире. Материалы пособия нацеливают на уяснение роли философии как мировоззренческого и методологического ориентира в современном научном пространстве. </a:t>
            </a:r>
            <a:br>
              <a:rPr lang="ru-RU" sz="1600" b="0" dirty="0" smtClean="0">
                <a:solidFill>
                  <a:schemeClr val="bg1"/>
                </a:solidFill>
                <a:effectLst/>
              </a:rPr>
            </a:br>
            <a:r>
              <a:rPr lang="ru-RU" sz="1600" b="0" dirty="0" smtClean="0">
                <a:solidFill>
                  <a:schemeClr val="bg1"/>
                </a:solidFill>
                <a:effectLst/>
              </a:rPr>
              <a:t>       Соответствует федеральным государственным образовательным стандартам среднего профессионального образования последнего поколения. Адресовано студентам образовательных учреждений среднего профессионального образования и всем интересующимся философи</a:t>
            </a:r>
            <a:r>
              <a:rPr lang="ru-RU" sz="1600" dirty="0" smtClean="0"/>
              <a:t>ей.</a:t>
            </a:r>
            <a:br>
              <a:rPr lang="ru-RU" sz="1600" dirty="0" smtClean="0"/>
            </a:br>
            <a:endParaRPr lang="ru-RU" sz="1600" dirty="0">
              <a:solidFill>
                <a:schemeClr val="bg1"/>
              </a:solidFill>
              <a:effectLst/>
            </a:endParaRPr>
          </a:p>
        </p:txBody>
      </p:sp>
      <p:sp>
        <p:nvSpPr>
          <p:cNvPr id="3" name="Подзаголовок 2"/>
          <p:cNvSpPr>
            <a:spLocks noGrp="1"/>
          </p:cNvSpPr>
          <p:nvPr>
            <p:ph type="subTitle" idx="1"/>
          </p:nvPr>
        </p:nvSpPr>
        <p:spPr>
          <a:xfrm>
            <a:off x="357158" y="5286388"/>
            <a:ext cx="8501122" cy="1143008"/>
          </a:xfrm>
        </p:spPr>
        <p:txBody>
          <a:bodyPr>
            <a:noAutofit/>
          </a:bodyPr>
          <a:lstStyle/>
          <a:p>
            <a:pPr algn="l"/>
            <a:r>
              <a:rPr lang="ru-RU" sz="1600" b="1" dirty="0" err="1" smtClean="0">
                <a:solidFill>
                  <a:schemeClr val="bg1"/>
                </a:solidFill>
                <a:latin typeface="+mj-lt"/>
              </a:rPr>
              <a:t>Барышева</a:t>
            </a:r>
            <a:r>
              <a:rPr lang="ru-RU" sz="1600" b="1" dirty="0" smtClean="0">
                <a:solidFill>
                  <a:schemeClr val="bg1"/>
                </a:solidFill>
                <a:latin typeface="+mj-lt"/>
              </a:rPr>
              <a:t>, А.Д. Основы философии: учебное пособие / А.Д. </a:t>
            </a:r>
            <a:r>
              <a:rPr lang="ru-RU" sz="1600" b="1" dirty="0" err="1" smtClean="0">
                <a:solidFill>
                  <a:schemeClr val="bg1"/>
                </a:solidFill>
                <a:latin typeface="+mj-lt"/>
              </a:rPr>
              <a:t>Барышева</a:t>
            </a:r>
            <a:r>
              <a:rPr lang="ru-RU" sz="1600" b="1" dirty="0" smtClean="0">
                <a:solidFill>
                  <a:schemeClr val="bg1"/>
                </a:solidFill>
                <a:latin typeface="+mj-lt"/>
              </a:rPr>
              <a:t>. - Москва: ИНФРА-М, 2025. - 197 с. - (Среднее профессиональное образование). - ISBN 978-5-16-018054-0. - Текст: электронный. - URL: https://znanium.ru/catalog/product/1907643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907/1907643.jpg"/>
          <p:cNvPicPr/>
          <p:nvPr/>
        </p:nvPicPr>
        <p:blipFill>
          <a:blip r:embed="rId2"/>
          <a:srcRect/>
          <a:stretch>
            <a:fillRect/>
          </a:stretch>
        </p:blipFill>
        <p:spPr bwMode="auto">
          <a:xfrm>
            <a:off x="214282" y="571480"/>
            <a:ext cx="2714644"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71868" y="928670"/>
            <a:ext cx="5000660" cy="250033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857620" y="1000108"/>
            <a:ext cx="4429156" cy="2286016"/>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Излагаются основные приемы разработки программного обеспечения с помощью </a:t>
            </a:r>
            <a:r>
              <a:rPr lang="ru-RU" sz="1400" b="0" dirty="0" err="1" smtClean="0">
                <a:solidFill>
                  <a:schemeClr val="bg1"/>
                </a:solidFill>
                <a:effectLst/>
              </a:rPr>
              <a:t>Delphi</a:t>
            </a:r>
            <a:r>
              <a:rPr lang="ru-RU" sz="1400" b="0" dirty="0" smtClean="0">
                <a:solidFill>
                  <a:schemeClr val="bg1"/>
                </a:solidFill>
                <a:effectLst/>
              </a:rPr>
              <a:t>. Рассмотрены примеры разработки интерактивных Windows-приложений и приложений баз данных. Приводятся задачи и упражнения для самостоятельной работы. </a:t>
            </a:r>
            <a:br>
              <a:rPr lang="ru-RU" sz="1400" b="0" dirty="0" smtClean="0">
                <a:solidFill>
                  <a:schemeClr val="bg1"/>
                </a:solidFill>
                <a:effectLst/>
              </a:rPr>
            </a:br>
            <a:r>
              <a:rPr lang="ru-RU" sz="1400" b="0" dirty="0" smtClean="0">
                <a:solidFill>
                  <a:schemeClr val="bg1"/>
                </a:solidFill>
                <a:effectLst/>
              </a:rPr>
              <a:t>       Адресовано студентам учреждений среднего профессионального образования и всем читателям, начинающим изучение программирования в </a:t>
            </a:r>
            <a:r>
              <a:rPr lang="ru-RU" sz="1400" b="0" dirty="0" err="1" smtClean="0">
                <a:solidFill>
                  <a:schemeClr val="bg1"/>
                </a:solidFill>
                <a:effectLst/>
              </a:rPr>
              <a:t>Delphi</a:t>
            </a:r>
            <a:r>
              <a:rPr lang="ru-RU" sz="1400" b="0" dirty="0" smtClean="0">
                <a:solidFill>
                  <a:schemeClr val="bg1"/>
                </a:solidFill>
                <a:effectLst/>
              </a:rPr>
              <a:t>.</a:t>
            </a:r>
            <a:br>
              <a:rPr lang="ru-RU" sz="1400" b="0" dirty="0" smtClean="0">
                <a:solidFill>
                  <a:schemeClr val="bg1"/>
                </a:solidFill>
                <a:effectLst/>
              </a:rPr>
            </a:br>
            <a:endParaRPr lang="ru-RU" sz="1400" b="0" dirty="0">
              <a:solidFill>
                <a:schemeClr val="bg1"/>
              </a:solidFill>
              <a:effectLst/>
            </a:endParaRPr>
          </a:p>
        </p:txBody>
      </p:sp>
      <p:sp>
        <p:nvSpPr>
          <p:cNvPr id="3" name="Подзаголовок 2"/>
          <p:cNvSpPr>
            <a:spLocks noGrp="1"/>
          </p:cNvSpPr>
          <p:nvPr>
            <p:ph type="subTitle" idx="1"/>
          </p:nvPr>
        </p:nvSpPr>
        <p:spPr>
          <a:xfrm>
            <a:off x="357158" y="5214950"/>
            <a:ext cx="8501122" cy="1143008"/>
          </a:xfrm>
        </p:spPr>
        <p:txBody>
          <a:bodyPr>
            <a:noAutofit/>
          </a:bodyPr>
          <a:lstStyle/>
          <a:p>
            <a:pPr algn="l"/>
            <a:r>
              <a:rPr lang="ru-RU" sz="1600" b="1" dirty="0" err="1" smtClean="0">
                <a:solidFill>
                  <a:schemeClr val="bg1"/>
                </a:solidFill>
                <a:latin typeface="+mj-lt"/>
              </a:rPr>
              <a:t>Эйдлина</a:t>
            </a:r>
            <a:r>
              <a:rPr lang="ru-RU" sz="1600" b="1" dirty="0" smtClean="0">
                <a:solidFill>
                  <a:schemeClr val="bg1"/>
                </a:solidFill>
                <a:latin typeface="+mj-lt"/>
              </a:rPr>
              <a:t>, Г.М. </a:t>
            </a:r>
            <a:r>
              <a:rPr lang="ru-RU" sz="1600" b="1" dirty="0" err="1" smtClean="0">
                <a:solidFill>
                  <a:schemeClr val="bg1"/>
                </a:solidFill>
                <a:latin typeface="+mj-lt"/>
              </a:rPr>
              <a:t>Delphi</a:t>
            </a:r>
            <a:r>
              <a:rPr lang="ru-RU" sz="1600" b="1" dirty="0" smtClean="0">
                <a:solidFill>
                  <a:schemeClr val="bg1"/>
                </a:solidFill>
                <a:latin typeface="+mj-lt"/>
              </a:rPr>
              <a:t>: программирование в примерах и задачах. Практикум: учебное пособие / Г.М. </a:t>
            </a:r>
            <a:r>
              <a:rPr lang="ru-RU" sz="1600" b="1" dirty="0" err="1" smtClean="0">
                <a:solidFill>
                  <a:schemeClr val="bg1"/>
                </a:solidFill>
                <a:latin typeface="+mj-lt"/>
              </a:rPr>
              <a:t>Эйдлина</a:t>
            </a:r>
            <a:r>
              <a:rPr lang="ru-RU" sz="1600" b="1" dirty="0" smtClean="0">
                <a:solidFill>
                  <a:schemeClr val="bg1"/>
                </a:solidFill>
                <a:latin typeface="+mj-lt"/>
              </a:rPr>
              <a:t>, К.А. </a:t>
            </a:r>
            <a:r>
              <a:rPr lang="ru-RU" sz="1600" b="1" dirty="0" err="1" smtClean="0">
                <a:solidFill>
                  <a:schemeClr val="bg1"/>
                </a:solidFill>
                <a:latin typeface="+mj-lt"/>
              </a:rPr>
              <a:t>Милорадов</a:t>
            </a:r>
            <a:r>
              <a:rPr lang="ru-RU" sz="1600" b="1" dirty="0" smtClean="0">
                <a:solidFill>
                  <a:schemeClr val="bg1"/>
                </a:solidFill>
                <a:latin typeface="+mj-lt"/>
              </a:rPr>
              <a:t>. - 2-е изд. - Москва: РИОР: ИНФРА-М, 2024. - 138 с. - (Среднее  профессиональное образование). - ISBN 978-5-369-01762-3. - Текст: электронный. - URL: https://znanium.ru/catalog/product/2093909 (дата обращения: 24.10.2024). – Режим доступа: по подписке</a:t>
            </a:r>
            <a:r>
              <a:rPr lang="ru-RU" sz="2000" dirty="0" smtClean="0"/>
              <a:t>.</a:t>
            </a:r>
            <a:endParaRPr lang="ru-RU" sz="2000" b="1" dirty="0">
              <a:solidFill>
                <a:schemeClr val="bg1"/>
              </a:solidFill>
              <a:latin typeface="+mj-lt"/>
            </a:endParaRPr>
          </a:p>
        </p:txBody>
      </p:sp>
      <p:pic>
        <p:nvPicPr>
          <p:cNvPr id="6" name="Рисунок 5" descr="https://znanium.ru/cover/2093/2093909.jpg"/>
          <p:cNvPicPr/>
          <p:nvPr/>
        </p:nvPicPr>
        <p:blipFill>
          <a:blip r:embed="rId2"/>
          <a:srcRect/>
          <a:stretch>
            <a:fillRect/>
          </a:stretch>
        </p:blipFill>
        <p:spPr bwMode="auto">
          <a:xfrm>
            <a:off x="428596" y="571480"/>
            <a:ext cx="2786082"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643602"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286148"/>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Учебное пособие предназначено для студентов, преподавателей и молодых специалистов, заинтересованных в углубленном изучении инструментальных средств для решения реальных задач анализа данных. Обширный теоретический и практический материал позволит глубоко понять и научиться эффективно применять методы машинного обучения и интеллектуального анализа данных в профессиональной деятельности.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a:t>
            </a:r>
            <a:r>
              <a:rPr lang="ru-RU" sz="1600" b="0" dirty="0" err="1" smtClean="0">
                <a:solidFill>
                  <a:schemeClr val="bg1"/>
                </a:solidFill>
                <a:effectLst/>
              </a:rPr>
              <a:t>профессио</a:t>
            </a:r>
            <a:r>
              <a:rPr lang="ru-RU" sz="1600" b="0" dirty="0" smtClean="0">
                <a:solidFill>
                  <a:schemeClr val="bg1"/>
                </a:solidFill>
                <a:effectLst/>
              </a:rPr>
              <a:t> </a:t>
            </a:r>
            <a:r>
              <a:rPr lang="ru-RU" sz="1600" b="0" dirty="0" err="1" smtClean="0">
                <a:solidFill>
                  <a:schemeClr val="bg1"/>
                </a:solidFill>
                <a:effectLst/>
              </a:rPr>
              <a:t>нального</a:t>
            </a:r>
            <a:r>
              <a:rPr lang="ru-RU" sz="1600" b="0" dirty="0" smtClean="0">
                <a:solidFill>
                  <a:schemeClr val="bg1"/>
                </a:solidFill>
                <a:effectLst/>
              </a:rPr>
              <a:t> образования, обучающихся по направлениям «Прикладная информатика (по отраслям)», «Информационные системы и программирование» и «Интеллектуальные интегрированные системы».</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14950"/>
            <a:ext cx="8501122" cy="1143008"/>
          </a:xfrm>
        </p:spPr>
        <p:txBody>
          <a:bodyPr>
            <a:noAutofit/>
          </a:bodyPr>
          <a:lstStyle/>
          <a:p>
            <a:pPr algn="l"/>
            <a:r>
              <a:rPr lang="ru-RU" sz="1600" b="1" dirty="0" smtClean="0">
                <a:solidFill>
                  <a:schemeClr val="bg1"/>
                </a:solidFill>
                <a:latin typeface="+mj-lt"/>
              </a:rPr>
              <a:t>Назаров, Д.М. Информационные технологии в профессиональной деятельности: интеллектуальный анализ данных и бизнес-аналитика: учебное пособие / Д.М. Назаров, А.А. </a:t>
            </a:r>
            <a:r>
              <a:rPr lang="ru-RU" sz="1600" b="1" dirty="0" err="1" smtClean="0">
                <a:solidFill>
                  <a:schemeClr val="bg1"/>
                </a:solidFill>
                <a:latin typeface="+mj-lt"/>
              </a:rPr>
              <a:t>Копнин</a:t>
            </a:r>
            <a:r>
              <a:rPr lang="ru-RU" sz="1600" b="1" dirty="0" smtClean="0">
                <a:solidFill>
                  <a:schemeClr val="bg1"/>
                </a:solidFill>
                <a:latin typeface="+mj-lt"/>
              </a:rPr>
              <a:t>. - Москва: ИНФРА-М, 2025. - 326 с. - (Среднее профессиональное образование). - ISBN 978-5-16-019356-4. - Текст: электронный. - URL: https://znanium.ru/catalog/product/2110964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10/2110964.jpg"/>
          <p:cNvPicPr/>
          <p:nvPr/>
        </p:nvPicPr>
        <p:blipFill>
          <a:blip r:embed="rId2"/>
          <a:srcRect/>
          <a:stretch>
            <a:fillRect/>
          </a:stretch>
        </p:blipFill>
        <p:spPr bwMode="auto">
          <a:xfrm>
            <a:off x="357158" y="571480"/>
            <a:ext cx="2786082"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00430" y="928670"/>
            <a:ext cx="5214974" cy="314327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86182" y="1000108"/>
            <a:ext cx="464347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Учебное пособие написано в соответствии со стандартами группы специальностей «Информатика и вычислительная техника», дисциплины «Базы данных». Рассмотрены вопросы, связанные с принципами построения, проектирования и эксплуатации баз данных. Соответствует требованиям федеральных государственных образовательных стандартов среднего профессионального образования последнего поколения. </a:t>
            </a:r>
            <a:br>
              <a:rPr lang="ru-RU" sz="1600" b="0" dirty="0" smtClean="0">
                <a:solidFill>
                  <a:schemeClr val="bg1"/>
                </a:solidFill>
                <a:effectLst/>
              </a:rPr>
            </a:br>
            <a:r>
              <a:rPr lang="ru-RU" sz="1600" b="0" dirty="0" smtClean="0">
                <a:solidFill>
                  <a:schemeClr val="bg1"/>
                </a:solidFill>
                <a:effectLst/>
              </a:rPr>
              <a:t>       Для учащихся учреждений среднего профессионального образования, изучающих дисциплину «Базы данных». Может быть полезно при изучении аналогичной дисциплины в рамках учебной программы высших учебных заведений.</a:t>
            </a:r>
            <a:r>
              <a:rPr lang="ru-RU" sz="1600" dirty="0" smtClean="0"/>
              <a:t/>
            </a:r>
            <a:br>
              <a:rPr lang="ru-RU" sz="1600" dirty="0" smtClean="0"/>
            </a:br>
            <a:endParaRPr lang="ru-RU" sz="1600" dirty="0">
              <a:solidFill>
                <a:schemeClr val="bg1"/>
              </a:solidFill>
              <a:effectLst/>
            </a:endParaRPr>
          </a:p>
        </p:txBody>
      </p:sp>
      <p:sp>
        <p:nvSpPr>
          <p:cNvPr id="3" name="Подзаголовок 2"/>
          <p:cNvSpPr>
            <a:spLocks noGrp="1"/>
          </p:cNvSpPr>
          <p:nvPr>
            <p:ph type="subTitle" idx="1"/>
          </p:nvPr>
        </p:nvSpPr>
        <p:spPr>
          <a:xfrm>
            <a:off x="357158" y="5429264"/>
            <a:ext cx="8501122" cy="1000132"/>
          </a:xfrm>
        </p:spPr>
        <p:txBody>
          <a:bodyPr>
            <a:noAutofit/>
          </a:bodyPr>
          <a:lstStyle/>
          <a:p>
            <a:pPr algn="l"/>
            <a:r>
              <a:rPr lang="ru-RU" sz="1600" b="1" dirty="0" smtClean="0">
                <a:solidFill>
                  <a:schemeClr val="bg1"/>
                </a:solidFill>
                <a:latin typeface="+mj-lt"/>
              </a:rPr>
              <a:t>Исаченко, О.В. Базы данных: учебное пособие / О.В. Исаченко. - Москва: ИНФРА-М, 2025. –</a:t>
            </a:r>
          </a:p>
          <a:p>
            <a:pPr algn="l"/>
            <a:r>
              <a:rPr lang="ru-RU" sz="1600" b="1" dirty="0" smtClean="0">
                <a:solidFill>
                  <a:schemeClr val="bg1"/>
                </a:solidFill>
                <a:latin typeface="+mj-lt"/>
              </a:rPr>
              <a:t> 202 с. - (Среднее профессиональное образование). - ISBN 978-5-16-016506-6. - Текст: электронный. - URL: https://znanium.ru/catalog/product/1171948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171/1171948.jpg"/>
          <p:cNvPicPr/>
          <p:nvPr/>
        </p:nvPicPr>
        <p:blipFill>
          <a:blip r:embed="rId2"/>
          <a:srcRect/>
          <a:stretch>
            <a:fillRect/>
          </a:stretch>
        </p:blipFill>
        <p:spPr bwMode="auto">
          <a:xfrm>
            <a:off x="428596" y="642918"/>
            <a:ext cx="2786082"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00430" y="1071546"/>
            <a:ext cx="5072098" cy="271464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14744" y="1000108"/>
            <a:ext cx="4643470" cy="2786082"/>
          </a:xfrm>
          <a:ln>
            <a:noFill/>
          </a:ln>
          <a:effectLst>
            <a:glow rad="139700">
              <a:schemeClr val="accent2">
                <a:satMod val="175000"/>
                <a:alpha val="40000"/>
              </a:schemeClr>
            </a:glow>
          </a:effectLst>
        </p:spPr>
        <p:txBody>
          <a:bodyPr>
            <a:normAutofit/>
          </a:bodyPr>
          <a:lstStyle/>
          <a:p>
            <a:pPr algn="just"/>
            <a:r>
              <a:rPr lang="ru-RU" sz="1600" b="0" dirty="0" smtClean="0">
                <a:solidFill>
                  <a:schemeClr val="bg1"/>
                </a:solidFill>
                <a:effectLst/>
              </a:rPr>
              <a:t>    </a:t>
            </a:r>
            <a:r>
              <a:rPr lang="ru-RU" sz="1400" b="0" dirty="0" smtClean="0">
                <a:solidFill>
                  <a:schemeClr val="bg1"/>
                </a:solidFill>
                <a:effectLst/>
              </a:rPr>
              <a:t>В учебном пособии рассмотрены базовые вопросы теории проектирования баз данных, использование системы управления базами данных (СУБД) </a:t>
            </a:r>
            <a:r>
              <a:rPr lang="ru-RU" sz="1400" b="0" dirty="0" err="1" smtClean="0">
                <a:solidFill>
                  <a:schemeClr val="bg1"/>
                </a:solidFill>
                <a:effectLst/>
              </a:rPr>
              <a:t>Access</a:t>
            </a:r>
            <a:r>
              <a:rPr lang="ru-RU" sz="1400" b="0" dirty="0" smtClean="0">
                <a:solidFill>
                  <a:schemeClr val="bg1"/>
                </a:solidFill>
                <a:effectLst/>
              </a:rPr>
              <a:t> для создания баз данных, особенности разработки пользовательских приложений на основе СУБД Microsoft </a:t>
            </a:r>
            <a:r>
              <a:rPr lang="ru-RU" sz="1400" b="0" dirty="0" err="1" smtClean="0">
                <a:solidFill>
                  <a:schemeClr val="bg1"/>
                </a:solidFill>
                <a:effectLst/>
              </a:rPr>
              <a:t>Access</a:t>
            </a:r>
            <a:r>
              <a:rPr lang="ru-RU" sz="1400" b="0" dirty="0" smtClean="0">
                <a:solidFill>
                  <a:schemeClr val="bg1"/>
                </a:solidFill>
                <a:effectLst/>
              </a:rPr>
              <a:t>, а также архитектура системы баз данных.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специальных учебных заведений, обучающихся по направлению «Информационные системы</a:t>
            </a:r>
            <a:r>
              <a:rPr lang="ru-RU" sz="1400" dirty="0" smtClean="0"/>
              <a:t>».</a:t>
            </a:r>
            <a:br>
              <a:rPr lang="ru-RU" sz="1400" dirty="0" smtClean="0"/>
            </a:br>
            <a:endParaRPr lang="ru-RU" sz="1400" dirty="0">
              <a:solidFill>
                <a:schemeClr val="bg1"/>
              </a:solidFill>
              <a:effectLst/>
            </a:endParaRPr>
          </a:p>
        </p:txBody>
      </p:sp>
      <p:sp>
        <p:nvSpPr>
          <p:cNvPr id="3" name="Подзаголовок 2"/>
          <p:cNvSpPr>
            <a:spLocks noGrp="1"/>
          </p:cNvSpPr>
          <p:nvPr>
            <p:ph type="subTitle" idx="1"/>
          </p:nvPr>
        </p:nvSpPr>
        <p:spPr>
          <a:xfrm>
            <a:off x="357158" y="5429264"/>
            <a:ext cx="8501122" cy="1071570"/>
          </a:xfrm>
        </p:spPr>
        <p:txBody>
          <a:bodyPr>
            <a:noAutofit/>
          </a:bodyPr>
          <a:lstStyle/>
          <a:p>
            <a:pPr algn="l"/>
            <a:r>
              <a:rPr lang="ru-RU" sz="1600" b="1" dirty="0" smtClean="0">
                <a:solidFill>
                  <a:schemeClr val="bg1"/>
                </a:solidFill>
                <a:latin typeface="+mj-lt"/>
              </a:rPr>
              <a:t>Кузин, А.В. Основы проектирования баз данных: учебное пособие / А.В. Кузин. - Москва: ИНФРА-М, 2025. - 229 с. - (Среднее профессиональное образование). - ISBN 978-5-16-016312-3. - Текст: электронный. - URL: https://znanium.ru/catalog/product/1096072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1096/1096072.jpg"/>
          <p:cNvPicPr/>
          <p:nvPr/>
        </p:nvPicPr>
        <p:blipFill>
          <a:blip r:embed="rId2"/>
          <a:srcRect/>
          <a:stretch>
            <a:fillRect/>
          </a:stretch>
        </p:blipFill>
        <p:spPr bwMode="auto">
          <a:xfrm>
            <a:off x="428596" y="571480"/>
            <a:ext cx="2643206"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071546"/>
            <a:ext cx="5643602" cy="300039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4929222"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Учебное пособие содержит практические задания и теоретические сведения, необходимые для изучения раздела «Линейное программирование». Изложение сопровождается примерами решения типовых задач. Также пособие содержит примеры решения типовых задач линейного программирования с помощью системы автоматизированного проектирования </a:t>
            </a:r>
            <a:r>
              <a:rPr lang="ru-RU" sz="1600" b="0" dirty="0" err="1" smtClean="0">
                <a:solidFill>
                  <a:schemeClr val="bg1"/>
                </a:solidFill>
                <a:effectLst/>
              </a:rPr>
              <a:t>Mathcad</a:t>
            </a:r>
            <a:r>
              <a:rPr lang="ru-RU" sz="1600" b="0" dirty="0" smtClean="0">
                <a:solidFill>
                  <a:schemeClr val="bg1"/>
                </a:solidFill>
                <a:effectLst/>
              </a:rPr>
              <a:t> </a:t>
            </a:r>
            <a:r>
              <a:rPr lang="ru-RU" sz="1600" b="0" dirty="0" err="1" smtClean="0">
                <a:solidFill>
                  <a:schemeClr val="bg1"/>
                </a:solidFill>
                <a:effectLst/>
              </a:rPr>
              <a:t>Prime</a:t>
            </a:r>
            <a:r>
              <a:rPr lang="ru-RU" sz="1600" b="0" dirty="0" smtClean="0">
                <a:solidFill>
                  <a:schemeClr val="bg1"/>
                </a:solidFill>
                <a:effectLst/>
              </a:rPr>
              <a:t> и системы компьютерной алгебры </a:t>
            </a:r>
            <a:r>
              <a:rPr lang="ru-RU" sz="1600" b="0" dirty="0" err="1" smtClean="0">
                <a:solidFill>
                  <a:schemeClr val="bg1"/>
                </a:solidFill>
                <a:effectLst/>
              </a:rPr>
              <a:t>Maple</a:t>
            </a: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специальности 09.02.07 «Информационные системы и программирование».</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429264"/>
            <a:ext cx="8501122" cy="1071570"/>
          </a:xfrm>
        </p:spPr>
        <p:txBody>
          <a:bodyPr>
            <a:noAutofit/>
          </a:bodyPr>
          <a:lstStyle/>
          <a:p>
            <a:pPr algn="l"/>
            <a:r>
              <a:rPr lang="ru-RU" sz="1600" b="1" dirty="0" smtClean="0">
                <a:solidFill>
                  <a:schemeClr val="bg1"/>
                </a:solidFill>
                <a:latin typeface="+mj-lt"/>
              </a:rPr>
              <a:t>Шевченко, А.С. Линейное программирование: учебное пособие / А.С. Шевченко. - Москва: ИНФРА-М, 2024. - 253 с. - (Среднее профессиональное образование). - ISBN 978-5-16-017949-0. - Текст: электронный. - URL: https://znanium.ru/catalog/product/1899098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899/1899098.jpg"/>
          <p:cNvPicPr/>
          <p:nvPr/>
        </p:nvPicPr>
        <p:blipFill>
          <a:blip r:embed="rId2"/>
          <a:srcRect/>
          <a:stretch>
            <a:fillRect/>
          </a:stretch>
        </p:blipFill>
        <p:spPr bwMode="auto">
          <a:xfrm>
            <a:off x="357158" y="642918"/>
            <a:ext cx="2571768"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00430" y="928670"/>
            <a:ext cx="5143536" cy="314327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86182" y="642918"/>
            <a:ext cx="4500594" cy="3429024"/>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В учебном пособии предлагается 40 практических работ разнообразной тематики. Задания включают рекомендации по работе с персональным компьютером, операционной системой и прикладным программным обеспечением. В качестве видов контроля предусмотрены анализ выполненной работы студента, качественная и количественная оценка работы.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профессиональных учебных заведений, обучающихся по специальности «Информационные системы и программирование».</a:t>
            </a:r>
            <a:br>
              <a:rPr lang="ru-RU" sz="1400" b="0" dirty="0" smtClean="0">
                <a:solidFill>
                  <a:schemeClr val="bg1"/>
                </a:solidFill>
                <a:effectLst/>
              </a:rPr>
            </a:br>
            <a:endParaRPr lang="ru-RU" sz="1400" b="0" dirty="0">
              <a:solidFill>
                <a:schemeClr val="bg1"/>
              </a:solidFill>
              <a:effectLst/>
            </a:endParaRPr>
          </a:p>
        </p:txBody>
      </p:sp>
      <p:sp>
        <p:nvSpPr>
          <p:cNvPr id="3" name="Подзаголовок 2"/>
          <p:cNvSpPr>
            <a:spLocks noGrp="1"/>
          </p:cNvSpPr>
          <p:nvPr>
            <p:ph type="subTitle" idx="1"/>
          </p:nvPr>
        </p:nvSpPr>
        <p:spPr>
          <a:xfrm>
            <a:off x="357158" y="5500702"/>
            <a:ext cx="8501122" cy="1071570"/>
          </a:xfrm>
        </p:spPr>
        <p:txBody>
          <a:bodyPr>
            <a:noAutofit/>
          </a:bodyPr>
          <a:lstStyle/>
          <a:p>
            <a:pPr algn="l"/>
            <a:r>
              <a:rPr lang="ru-RU" sz="1600" b="1" dirty="0" err="1" smtClean="0">
                <a:solidFill>
                  <a:schemeClr val="bg1"/>
                </a:solidFill>
                <a:latin typeface="+mj-lt"/>
              </a:rPr>
              <a:t>Канакова</a:t>
            </a:r>
            <a:r>
              <a:rPr lang="ru-RU" sz="1600" b="1" dirty="0" smtClean="0">
                <a:solidFill>
                  <a:schemeClr val="bg1"/>
                </a:solidFill>
                <a:latin typeface="+mj-lt"/>
              </a:rPr>
              <a:t>, С.Г. Информатика. Практикум: учебное пособие / С.Г. </a:t>
            </a:r>
            <a:r>
              <a:rPr lang="ru-RU" sz="1600" b="1" dirty="0" err="1" smtClean="0">
                <a:solidFill>
                  <a:schemeClr val="bg1"/>
                </a:solidFill>
                <a:latin typeface="+mj-lt"/>
              </a:rPr>
              <a:t>Канакова</a:t>
            </a:r>
            <a:r>
              <a:rPr lang="ru-RU" sz="1600" b="1" dirty="0" smtClean="0">
                <a:solidFill>
                  <a:schemeClr val="bg1"/>
                </a:solidFill>
                <a:latin typeface="+mj-lt"/>
              </a:rPr>
              <a:t>. - Москва: ИНФРА-М, 2023. - 363 с. - (Среднее профессиональное образование). - ISBN 978-5-16-017682-6. - Текст: электронный. - URL: https://znanium.ru/catalog/product/1867576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1867/1867576.jpg"/>
          <p:cNvPicPr/>
          <p:nvPr/>
        </p:nvPicPr>
        <p:blipFill>
          <a:blip r:embed="rId2"/>
          <a:srcRect/>
          <a:stretch>
            <a:fillRect/>
          </a:stretch>
        </p:blipFill>
        <p:spPr bwMode="auto">
          <a:xfrm>
            <a:off x="428596" y="571480"/>
            <a:ext cx="2786082" cy="442915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857232"/>
            <a:ext cx="5429288" cy="278608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4929222" cy="2571768"/>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Учебное пособие содержит краткое описание наиболее распространенных устройств релейной защиты, автоматики, </a:t>
            </a:r>
            <a:br>
              <a:rPr lang="ru-RU" sz="1400" b="0" dirty="0" smtClean="0">
                <a:solidFill>
                  <a:schemeClr val="bg1"/>
                </a:solidFill>
                <a:effectLst/>
              </a:rPr>
            </a:br>
            <a:r>
              <a:rPr lang="ru-RU" sz="1400" b="0" dirty="0" smtClean="0">
                <a:solidFill>
                  <a:schemeClr val="bg1"/>
                </a:solidFill>
                <a:effectLst/>
              </a:rPr>
              <a:t>элементов вторичной коммутации и порядка их оперативного обслуживания. Предназначено для оперативного персонала электростанций, подстанций, оперативно-выездных бригад электрических сетей, занятого эксплуатацией электрооборудования, для диспетчеров объединенной диспетчерской службы электросетей и региональных диспетчерских управлений, работников служб релейной защиты и автоматики различного уровня и технических руководителей соответствующих организаций.</a:t>
            </a:r>
            <a:br>
              <a:rPr lang="ru-RU" sz="1400" b="0" dirty="0" smtClean="0">
                <a:solidFill>
                  <a:schemeClr val="bg1"/>
                </a:solidFill>
                <a:effectLst/>
              </a:rPr>
            </a:br>
            <a:r>
              <a:rPr lang="ru-RU" sz="1400" b="0" dirty="0" smtClean="0">
                <a:solidFill>
                  <a:schemeClr val="bg1"/>
                </a:solidFill>
                <a:effectLst/>
              </a:rPr>
              <a:t>   </a:t>
            </a:r>
            <a:endParaRPr lang="ru-RU" sz="1400" b="0" dirty="0">
              <a:solidFill>
                <a:schemeClr val="bg1"/>
              </a:solidFill>
              <a:effectLst/>
            </a:endParaRPr>
          </a:p>
        </p:txBody>
      </p:sp>
      <p:sp>
        <p:nvSpPr>
          <p:cNvPr id="3" name="Подзаголовок 2"/>
          <p:cNvSpPr>
            <a:spLocks noGrp="1"/>
          </p:cNvSpPr>
          <p:nvPr>
            <p:ph type="subTitle" idx="1"/>
          </p:nvPr>
        </p:nvSpPr>
        <p:spPr>
          <a:xfrm>
            <a:off x="357158" y="5357826"/>
            <a:ext cx="8501122" cy="1143008"/>
          </a:xfrm>
        </p:spPr>
        <p:txBody>
          <a:bodyPr>
            <a:noAutofit/>
          </a:bodyPr>
          <a:lstStyle/>
          <a:p>
            <a:pPr algn="l"/>
            <a:r>
              <a:rPr lang="ru-RU" sz="1600" b="1" dirty="0" err="1" smtClean="0">
                <a:solidFill>
                  <a:schemeClr val="bg1"/>
                </a:solidFill>
                <a:latin typeface="+mj-lt"/>
              </a:rPr>
              <a:t>Дорохин</a:t>
            </a:r>
            <a:r>
              <a:rPr lang="ru-RU" sz="1600" b="1" dirty="0" smtClean="0">
                <a:solidFill>
                  <a:schemeClr val="bg1"/>
                </a:solidFill>
                <a:latin typeface="+mj-lt"/>
              </a:rPr>
              <a:t>, Е.Г. Основы эксплуатации релейной защиты и автоматики: учебное пособие / Е.Г. </a:t>
            </a:r>
            <a:r>
              <a:rPr lang="ru-RU" sz="1600" b="1" dirty="0" err="1" smtClean="0">
                <a:solidFill>
                  <a:schemeClr val="bg1"/>
                </a:solidFill>
                <a:latin typeface="+mj-lt"/>
              </a:rPr>
              <a:t>Дорохин</a:t>
            </a:r>
            <a:r>
              <a:rPr lang="ru-RU" sz="1600" b="1" dirty="0" smtClean="0">
                <a:solidFill>
                  <a:schemeClr val="bg1"/>
                </a:solidFill>
                <a:latin typeface="+mj-lt"/>
              </a:rPr>
              <a:t>. - Москва: ИНФРА-М, 2024. - 410 с. - (Среднее профессиональное образование). - ISBN 978-5-16-019963-4. - Текст: электронный. - URL: https://znanium.ru/catalog/product/2147816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47/2147816.jpg"/>
          <p:cNvPicPr/>
          <p:nvPr/>
        </p:nvPicPr>
        <p:blipFill>
          <a:blip r:embed="rId2"/>
          <a:srcRect/>
          <a:stretch>
            <a:fillRect/>
          </a:stretch>
        </p:blipFill>
        <p:spPr bwMode="auto">
          <a:xfrm>
            <a:off x="357158" y="642918"/>
            <a:ext cx="2786082"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857620" y="1214422"/>
            <a:ext cx="4929222" cy="292895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endParaRPr lang="ru-RU" dirty="0"/>
          </a:p>
        </p:txBody>
      </p:sp>
      <p:sp>
        <p:nvSpPr>
          <p:cNvPr id="2" name="Заголовок 1"/>
          <p:cNvSpPr>
            <a:spLocks noGrp="1"/>
          </p:cNvSpPr>
          <p:nvPr>
            <p:ph type="ctrTitle"/>
          </p:nvPr>
        </p:nvSpPr>
        <p:spPr>
          <a:xfrm>
            <a:off x="4214810" y="928670"/>
            <a:ext cx="4214842" cy="3143272"/>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В учебном пособии изложены аспекты добычи полезных ископаемых в рамках программ для студентов горных и геологических специальностей. Дана характеристика рудных месторождений, систематизированы основные понятия разработки месторождений полезных ископаемых. Приведены сведения о вскрытии и подготовке месторождений, описаны основные технологические процессы горных работ. </a:t>
            </a:r>
            <a:br>
              <a:rPr lang="ru-RU" sz="1400" b="0" dirty="0" smtClean="0">
                <a:solidFill>
                  <a:schemeClr val="bg1"/>
                </a:solidFill>
                <a:effectLst/>
              </a:rPr>
            </a:br>
            <a:r>
              <a:rPr lang="ru-RU" sz="1400" b="0" dirty="0" smtClean="0">
                <a:solidFill>
                  <a:schemeClr val="bg1"/>
                </a:solidFill>
                <a:effectLst/>
              </a:rPr>
              <a:t>    Предназначено для студентов и преподавателей, горных инженеров и широкого круга читателей </a:t>
            </a:r>
            <a:r>
              <a:rPr lang="ru-RU" sz="1400" dirty="0" smtClean="0">
                <a:solidFill>
                  <a:schemeClr val="bg1"/>
                </a:solidFill>
                <a:effectLst/>
              </a:rPr>
              <a:t/>
            </a:r>
            <a:br>
              <a:rPr lang="ru-RU" sz="1400" dirty="0" smtClean="0">
                <a:solidFill>
                  <a:schemeClr val="bg1"/>
                </a:solidFill>
                <a:effectLst/>
              </a:rPr>
            </a:br>
            <a:r>
              <a:rPr lang="ru-RU" sz="1400" dirty="0" smtClean="0">
                <a:solidFill>
                  <a:schemeClr val="bg1"/>
                </a:solidFill>
                <a:effectLst/>
              </a:rPr>
              <a:t>   </a:t>
            </a:r>
            <a:endParaRPr lang="ru-RU" sz="1600" dirty="0">
              <a:solidFill>
                <a:schemeClr val="bg1"/>
              </a:solidFill>
              <a:effectLst/>
            </a:endParaRPr>
          </a:p>
        </p:txBody>
      </p:sp>
      <p:sp>
        <p:nvSpPr>
          <p:cNvPr id="3" name="Подзаголовок 2"/>
          <p:cNvSpPr>
            <a:spLocks noGrp="1"/>
          </p:cNvSpPr>
          <p:nvPr>
            <p:ph type="subTitle" idx="1"/>
          </p:nvPr>
        </p:nvSpPr>
        <p:spPr>
          <a:xfrm>
            <a:off x="214282" y="5072074"/>
            <a:ext cx="8786874" cy="1285884"/>
          </a:xfrm>
        </p:spPr>
        <p:txBody>
          <a:bodyPr>
            <a:noAutofit/>
          </a:bodyPr>
          <a:lstStyle/>
          <a:p>
            <a:pPr algn="l"/>
            <a:r>
              <a:rPr lang="ru-RU" sz="1600" b="1" dirty="0" smtClean="0">
                <a:solidFill>
                  <a:schemeClr val="bg1"/>
                </a:solidFill>
                <a:latin typeface="+mj-lt"/>
              </a:rPr>
              <a:t>Метрология, стандартизация и сертификация в машиностроении : учебник для студентов СПО / С. А. Зайцев, А. Н. Толстов, Д. Д. </a:t>
            </a:r>
            <a:r>
              <a:rPr lang="ru-RU" sz="1600" b="1" dirty="0" err="1" smtClean="0">
                <a:solidFill>
                  <a:schemeClr val="bg1"/>
                </a:solidFill>
                <a:latin typeface="+mj-lt"/>
              </a:rPr>
              <a:t>Грибанов</a:t>
            </a:r>
            <a:r>
              <a:rPr lang="ru-RU" sz="1600" b="1" dirty="0" smtClean="0">
                <a:solidFill>
                  <a:schemeClr val="bg1"/>
                </a:solidFill>
                <a:latin typeface="+mj-lt"/>
              </a:rPr>
              <a:t>, А. Д. </a:t>
            </a:r>
            <a:r>
              <a:rPr lang="ru-RU" sz="1600" b="1" dirty="0" err="1" smtClean="0">
                <a:solidFill>
                  <a:schemeClr val="bg1"/>
                </a:solidFill>
                <a:latin typeface="+mj-lt"/>
              </a:rPr>
              <a:t>Куранов</a:t>
            </a:r>
            <a:r>
              <a:rPr lang="ru-RU" sz="1600" b="1" dirty="0" smtClean="0">
                <a:solidFill>
                  <a:schemeClr val="bg1"/>
                </a:solidFill>
                <a:latin typeface="+mj-lt"/>
              </a:rPr>
              <a:t>. – </a:t>
            </a:r>
            <a:r>
              <a:rPr lang="en-US" sz="1600" b="1" dirty="0" smtClean="0">
                <a:solidFill>
                  <a:schemeClr val="bg1"/>
                </a:solidFill>
                <a:latin typeface="+mj-lt"/>
              </a:rPr>
              <a:t>[</a:t>
            </a:r>
            <a:r>
              <a:rPr lang="ru-RU" sz="1600" b="1" dirty="0" smtClean="0">
                <a:solidFill>
                  <a:schemeClr val="bg1"/>
                </a:solidFill>
                <a:latin typeface="+mj-lt"/>
              </a:rPr>
              <a:t>3-е изд., </a:t>
            </a:r>
            <a:r>
              <a:rPr lang="ru-RU" sz="1600" b="1" dirty="0" err="1" smtClean="0">
                <a:solidFill>
                  <a:schemeClr val="bg1"/>
                </a:solidFill>
                <a:latin typeface="+mj-lt"/>
              </a:rPr>
              <a:t>испр</a:t>
            </a:r>
            <a:r>
              <a:rPr lang="ru-RU" sz="1600" b="1" dirty="0" smtClean="0">
                <a:solidFill>
                  <a:schemeClr val="bg1"/>
                </a:solidFill>
                <a:latin typeface="+mj-lt"/>
              </a:rPr>
              <a:t>.</a:t>
            </a:r>
            <a:r>
              <a:rPr lang="en-US" sz="1600" b="1" dirty="0" smtClean="0">
                <a:solidFill>
                  <a:schemeClr val="bg1"/>
                </a:solidFill>
                <a:latin typeface="+mj-lt"/>
              </a:rPr>
              <a:t>].</a:t>
            </a:r>
            <a:r>
              <a:rPr lang="ru-RU" sz="1600" b="1" dirty="0" smtClean="0">
                <a:solidFill>
                  <a:schemeClr val="bg1"/>
                </a:solidFill>
                <a:latin typeface="+mj-lt"/>
              </a:rPr>
              <a:t> - Москва : Академия, 2019. - 288 с. - (Профессиональное образование).</a:t>
            </a:r>
            <a:r>
              <a:rPr lang="en-US" sz="1600" b="1" dirty="0" smtClean="0">
                <a:solidFill>
                  <a:schemeClr val="bg1"/>
                </a:solidFill>
                <a:latin typeface="+mj-lt"/>
              </a:rPr>
              <a:t> – </a:t>
            </a:r>
            <a:r>
              <a:rPr lang="ru-RU" sz="1600" b="1" dirty="0" smtClean="0">
                <a:solidFill>
                  <a:schemeClr val="bg1"/>
                </a:solidFill>
                <a:latin typeface="+mj-lt"/>
              </a:rPr>
              <a:t>Текст : непосредственный.</a:t>
            </a:r>
            <a:endParaRPr lang="ru-RU" sz="1600" b="1" dirty="0">
              <a:solidFill>
                <a:schemeClr val="bg1"/>
              </a:solidFill>
              <a:latin typeface="+mj-lt"/>
            </a:endParaRPr>
          </a:p>
        </p:txBody>
      </p:sp>
      <p:pic>
        <p:nvPicPr>
          <p:cNvPr id="6" name="Рисунок 5" descr="https://znanium.ru/cover/2174/2174988.jpg"/>
          <p:cNvPicPr/>
          <p:nvPr/>
        </p:nvPicPr>
        <p:blipFill>
          <a:blip r:embed="rId2"/>
          <a:srcRect/>
          <a:stretch>
            <a:fillRect/>
          </a:stretch>
        </p:blipFill>
        <p:spPr bwMode="auto">
          <a:xfrm>
            <a:off x="428596" y="714356"/>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714356"/>
            <a:ext cx="5500726" cy="335758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500066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Изложены основные принципы устройства и функционирования системы электроснабжения горного предприятия, включая технические средства электроснабжения потребителей поверхности, а также специфику устройства и эксплуатации силовых электротехнических комплексов технологических участков шахты. Рассмотрены особенности устройства и функциональных свойств средств обеспечения безаварийной эксплуатации рудничного электрооборудования, а также организационные меры по созданию безопасных условий эксплуатации электрооборудования в условиях шахт. Приведена методика расчета и выбора электрооборудования системы электроснабжения технологического участка шахты. </a:t>
            </a:r>
            <a:br>
              <a:rPr lang="ru-RU" sz="1600" b="0" dirty="0" smtClean="0">
                <a:solidFill>
                  <a:schemeClr val="bg1"/>
                </a:solidFill>
                <a:effectLst/>
              </a:rPr>
            </a:br>
            <a:r>
              <a:rPr lang="ru-RU" sz="1600" b="0" dirty="0" smtClean="0">
                <a:solidFill>
                  <a:schemeClr val="bg1"/>
                </a:solidFill>
                <a:effectLst/>
              </a:rPr>
              <a:t>   Для студентов и аспирантов, изучающих горное дело, горную электромеханику и горную электротехнику.</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214282" y="5429264"/>
            <a:ext cx="8929718" cy="1143008"/>
          </a:xfrm>
        </p:spPr>
        <p:txBody>
          <a:bodyPr>
            <a:noAutofit/>
          </a:bodyPr>
          <a:lstStyle/>
          <a:p>
            <a:pPr algn="l"/>
            <a:r>
              <a:rPr lang="ru-RU" sz="1600" b="1" dirty="0" err="1" smtClean="0">
                <a:solidFill>
                  <a:schemeClr val="bg1"/>
                </a:solidFill>
                <a:latin typeface="+mj-lt"/>
              </a:rPr>
              <a:t>Маренич</a:t>
            </a:r>
            <a:r>
              <a:rPr lang="ru-RU" sz="1600" b="1" dirty="0" smtClean="0">
                <a:solidFill>
                  <a:schemeClr val="bg1"/>
                </a:solidFill>
                <a:latin typeface="+mj-lt"/>
              </a:rPr>
              <a:t>, К.Н. Электрооборудование и электроснабжение в горной промышленности: учебное пособие / К.Н. </a:t>
            </a:r>
            <a:r>
              <a:rPr lang="ru-RU" sz="1600" b="1" dirty="0" err="1" smtClean="0">
                <a:solidFill>
                  <a:schemeClr val="bg1"/>
                </a:solidFill>
                <a:latin typeface="+mj-lt"/>
              </a:rPr>
              <a:t>Маренич</a:t>
            </a:r>
            <a:r>
              <a:rPr lang="ru-RU" sz="1600" b="1" dirty="0" smtClean="0">
                <a:solidFill>
                  <a:schemeClr val="bg1"/>
                </a:solidFill>
                <a:latin typeface="+mj-lt"/>
              </a:rPr>
              <a:t>, Е.С. Дубинка. - Москва; Вологда: </a:t>
            </a:r>
            <a:r>
              <a:rPr lang="ru-RU" sz="1600" b="1" dirty="0" err="1" smtClean="0">
                <a:solidFill>
                  <a:schemeClr val="bg1"/>
                </a:solidFill>
                <a:latin typeface="+mj-lt"/>
              </a:rPr>
              <a:t>Инфра-Инженерия</a:t>
            </a:r>
            <a:r>
              <a:rPr lang="ru-RU" sz="1600" b="1" dirty="0" smtClean="0">
                <a:solidFill>
                  <a:schemeClr val="bg1"/>
                </a:solidFill>
                <a:latin typeface="+mj-lt"/>
              </a:rPr>
              <a:t>, 2023. - 184 с. - ISBN 978-5-9729-1268-1. - Текст : электронный. - URL: https://znanium.com/catalog/product/2102080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02/2102080.jpg"/>
          <p:cNvPicPr/>
          <p:nvPr/>
        </p:nvPicPr>
        <p:blipFill>
          <a:blip r:embed="rId2"/>
          <a:srcRect/>
          <a:stretch>
            <a:fillRect/>
          </a:stretch>
        </p:blipFill>
        <p:spPr bwMode="auto">
          <a:xfrm>
            <a:off x="428596" y="642918"/>
            <a:ext cx="2643206"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857232"/>
            <a:ext cx="5643602" cy="3214710"/>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рассмотрены технологии диагностирования и технического обслуживания электроустановок потребителей. Отражены особенности диагностирования электроустановок органолептическим и инструментальным методами. Приведен статистический материал по типовым отказам элементов электроустановок и способам их устранения, а также нормативным параметрам, используемым при испытаниях. Рассмотрен опыт организации инженерной службы диагностирования электроустановок и ее производственной базы. </a:t>
            </a:r>
            <a:br>
              <a:rPr lang="ru-RU" sz="1600" b="0" dirty="0" smtClean="0">
                <a:solidFill>
                  <a:schemeClr val="bg1"/>
                </a:solidFill>
                <a:effectLst/>
              </a:rPr>
            </a:br>
            <a:r>
              <a:rPr lang="ru-RU" sz="1600" b="0" dirty="0" smtClean="0">
                <a:solidFill>
                  <a:schemeClr val="bg1"/>
                </a:solidFill>
                <a:effectLst/>
              </a:rPr>
              <a:t>      Для студентов укрупненной группы специальностей и направлений «</a:t>
            </a:r>
            <a:r>
              <a:rPr lang="ru-RU" sz="1600" b="0" dirty="0" err="1" smtClean="0">
                <a:solidFill>
                  <a:schemeClr val="bg1"/>
                </a:solidFill>
                <a:effectLst/>
              </a:rPr>
              <a:t>Электро</a:t>
            </a:r>
            <a:r>
              <a:rPr lang="ru-RU" sz="1600" b="0" dirty="0" smtClean="0">
                <a:solidFill>
                  <a:schemeClr val="bg1"/>
                </a:solidFill>
                <a:effectLst/>
              </a:rPr>
              <a:t>- и теплоэнергетика». Может быть полезно инженерно-техническим сотрудникам, занимающимся эксплуатацией электроустановок. </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143512"/>
            <a:ext cx="8501122" cy="1285884"/>
          </a:xfrm>
        </p:spPr>
        <p:txBody>
          <a:bodyPr>
            <a:noAutofit/>
          </a:bodyPr>
          <a:lstStyle/>
          <a:p>
            <a:pPr algn="l"/>
            <a:r>
              <a:rPr lang="ru-RU" sz="1600" b="1" dirty="0" err="1" smtClean="0">
                <a:solidFill>
                  <a:schemeClr val="bg1"/>
                </a:solidFill>
                <a:latin typeface="+mj-lt"/>
              </a:rPr>
              <a:t>Сибикин</a:t>
            </a:r>
            <a:r>
              <a:rPr lang="ru-RU" sz="1600" b="1" dirty="0" smtClean="0">
                <a:solidFill>
                  <a:schemeClr val="bg1"/>
                </a:solidFill>
                <a:latin typeface="+mj-lt"/>
              </a:rPr>
              <a:t>, Ю.Д. Диагностика и техническое обслуживание электроустановок потребителей: учебное пособие / Ю.Д. </a:t>
            </a:r>
            <a:r>
              <a:rPr lang="ru-RU" sz="1600" b="1" dirty="0" err="1" smtClean="0">
                <a:solidFill>
                  <a:schemeClr val="bg1"/>
                </a:solidFill>
                <a:latin typeface="+mj-lt"/>
              </a:rPr>
              <a:t>Сибикин</a:t>
            </a:r>
            <a:r>
              <a:rPr lang="ru-RU" sz="1600" b="1" dirty="0" smtClean="0">
                <a:solidFill>
                  <a:schemeClr val="bg1"/>
                </a:solidFill>
                <a:latin typeface="+mj-lt"/>
              </a:rPr>
              <a:t>, М.Ю. </a:t>
            </a:r>
            <a:r>
              <a:rPr lang="ru-RU" sz="1600" b="1" dirty="0" err="1" smtClean="0">
                <a:solidFill>
                  <a:schemeClr val="bg1"/>
                </a:solidFill>
                <a:latin typeface="+mj-lt"/>
              </a:rPr>
              <a:t>Сибикин</a:t>
            </a:r>
            <a:r>
              <a:rPr lang="ru-RU" sz="1600" b="1" dirty="0" smtClean="0">
                <a:solidFill>
                  <a:schemeClr val="bg1"/>
                </a:solidFill>
                <a:latin typeface="+mj-lt"/>
              </a:rPr>
              <a:t>. - 2-е изд., стер. - Москва: ИНФРА-М, 2025. - 391 с. - (Среднее профессиональное образование). - ISBN 978-5-16-020235-8. - Текст: электронный. - URL: https://znanium.ru/catalog/product/2163869 (дата обращения: 24.10.2024). – Режим доступа: по подписке.</a:t>
            </a:r>
          </a:p>
          <a:p>
            <a:pPr algn="l"/>
            <a:endParaRPr lang="ru-RU" sz="1600" b="1" dirty="0">
              <a:solidFill>
                <a:schemeClr val="bg1"/>
              </a:solidFill>
              <a:latin typeface="+mj-lt"/>
            </a:endParaRPr>
          </a:p>
        </p:txBody>
      </p:sp>
      <p:pic>
        <p:nvPicPr>
          <p:cNvPr id="6" name="Рисунок 5" descr="https://znanium.ru/cover/2163/2163869.jpg"/>
          <p:cNvPicPr/>
          <p:nvPr/>
        </p:nvPicPr>
        <p:blipFill>
          <a:blip r:embed="rId2"/>
          <a:srcRect/>
          <a:stretch>
            <a:fillRect/>
          </a:stretch>
        </p:blipFill>
        <p:spPr bwMode="auto">
          <a:xfrm>
            <a:off x="357158" y="642918"/>
            <a:ext cx="2714644" cy="40719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00430" y="1071546"/>
            <a:ext cx="5286412" cy="264320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786182" y="1142984"/>
            <a:ext cx="4714908" cy="235745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представлен теоретический материал по основам экологии. Приводятся вопросы для самоконтроля, примеры и дополнительная информация, задания для самостоятельной работы, контрольные вопросы. Обширный иллюстрационный материал направлен на развитие творческого и нестандартного мышления, общекультурного уровня. Соответствует требованиям федерального государственного образовательного стандарта среднего профессионального образования последнего поколения.</a:t>
            </a:r>
            <a:endParaRPr lang="ru-RU" sz="1600" b="0" dirty="0">
              <a:solidFill>
                <a:schemeClr val="bg1"/>
              </a:solidFill>
              <a:effectLst/>
            </a:endParaRPr>
          </a:p>
        </p:txBody>
      </p:sp>
      <p:sp>
        <p:nvSpPr>
          <p:cNvPr id="3" name="Подзаголовок 2"/>
          <p:cNvSpPr>
            <a:spLocks noGrp="1"/>
          </p:cNvSpPr>
          <p:nvPr>
            <p:ph type="subTitle" idx="1"/>
          </p:nvPr>
        </p:nvSpPr>
        <p:spPr>
          <a:xfrm>
            <a:off x="357158" y="5286388"/>
            <a:ext cx="8501122" cy="1143008"/>
          </a:xfrm>
        </p:spPr>
        <p:txBody>
          <a:bodyPr>
            <a:noAutofit/>
          </a:bodyPr>
          <a:lstStyle/>
          <a:p>
            <a:pPr algn="l"/>
            <a:r>
              <a:rPr lang="ru-RU" sz="1600" b="1" dirty="0" smtClean="0">
                <a:solidFill>
                  <a:schemeClr val="bg1"/>
                </a:solidFill>
                <a:latin typeface="+mj-lt"/>
              </a:rPr>
              <a:t>Коротченко, И.С. Экология: учебное пособие / И.С. Коротченко. - Москва: ИНФРА-М, 2024. - 270 с. — (Среднее профессиональное образование). - ISBN 978-5-16-019670-1. - Текст : электронный. - URL: https://znanium.ru/catalog/product/2133639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33/2133639.jpg"/>
          <p:cNvPicPr/>
          <p:nvPr/>
        </p:nvPicPr>
        <p:blipFill>
          <a:blip r:embed="rId2"/>
          <a:srcRect/>
          <a:stretch>
            <a:fillRect/>
          </a:stretch>
        </p:blipFill>
        <p:spPr bwMode="auto">
          <a:xfrm>
            <a:off x="428596" y="571480"/>
            <a:ext cx="2786082" cy="435771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71868" y="1214422"/>
            <a:ext cx="4929222" cy="228601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929058" y="1142984"/>
            <a:ext cx="4286280" cy="2071702"/>
          </a:xfrm>
          <a:ln>
            <a:noFill/>
          </a:ln>
          <a:effectLst>
            <a:glow rad="139700">
              <a:schemeClr val="accent2">
                <a:satMod val="175000"/>
                <a:alpha val="40000"/>
              </a:schemeClr>
            </a:glow>
          </a:effectLst>
        </p:spPr>
        <p:txBody>
          <a:bodyPr>
            <a:normAutofit/>
          </a:bodyPr>
          <a:lstStyle/>
          <a:p>
            <a:pPr algn="just"/>
            <a:r>
              <a:rPr lang="ru-RU" sz="1400" b="0" dirty="0" smtClean="0">
                <a:solidFill>
                  <a:schemeClr val="bg1"/>
                </a:solidFill>
                <a:effectLst/>
              </a:rPr>
              <a:t>      Рассмотрены законы равновесия и движения материальных объектов под действием сил. Изложены механические свойства малоуглеродистых сталей. Представлена теория и практика растяжения и сжатия стержней, механика деформации сдвига. </a:t>
            </a:r>
            <a:br>
              <a:rPr lang="ru-RU" sz="1400" b="0" dirty="0" smtClean="0">
                <a:solidFill>
                  <a:schemeClr val="bg1"/>
                </a:solidFill>
                <a:effectLst/>
              </a:rPr>
            </a:br>
            <a:r>
              <a:rPr lang="ru-RU" sz="1400" b="0" dirty="0" smtClean="0">
                <a:solidFill>
                  <a:schemeClr val="bg1"/>
                </a:solidFill>
                <a:effectLst/>
              </a:rPr>
              <a:t>      Для студентов среднего профессионального образования при изучении дисциплин технической направленности</a:t>
            </a:r>
            <a:endParaRPr lang="ru-RU" sz="1400" b="0" dirty="0">
              <a:solidFill>
                <a:schemeClr val="bg1"/>
              </a:solidFill>
              <a:effectLst/>
            </a:endParaRPr>
          </a:p>
        </p:txBody>
      </p:sp>
      <p:sp>
        <p:nvSpPr>
          <p:cNvPr id="3" name="Подзаголовок 2"/>
          <p:cNvSpPr>
            <a:spLocks noGrp="1"/>
          </p:cNvSpPr>
          <p:nvPr>
            <p:ph type="subTitle" idx="1"/>
          </p:nvPr>
        </p:nvSpPr>
        <p:spPr>
          <a:xfrm>
            <a:off x="357158" y="5429264"/>
            <a:ext cx="8501122" cy="1143008"/>
          </a:xfrm>
        </p:spPr>
        <p:txBody>
          <a:bodyPr>
            <a:noAutofit/>
          </a:bodyPr>
          <a:lstStyle/>
          <a:p>
            <a:pPr algn="l"/>
            <a:r>
              <a:rPr lang="ru-RU" sz="1600" b="1" dirty="0" err="1" smtClean="0">
                <a:solidFill>
                  <a:schemeClr val="bg1"/>
                </a:solidFill>
                <a:latin typeface="+mj-lt"/>
              </a:rPr>
              <a:t>Титенок</a:t>
            </a:r>
            <a:r>
              <a:rPr lang="ru-RU" sz="1600" b="1" dirty="0" smtClean="0">
                <a:solidFill>
                  <a:schemeClr val="bg1"/>
                </a:solidFill>
                <a:latin typeface="+mj-lt"/>
              </a:rPr>
              <a:t>, А.В. Техническая механика: учебное пособие / А.В. </a:t>
            </a:r>
            <a:r>
              <a:rPr lang="ru-RU" sz="1600" b="1" dirty="0" err="1" smtClean="0">
                <a:solidFill>
                  <a:schemeClr val="bg1"/>
                </a:solidFill>
                <a:latin typeface="+mj-lt"/>
              </a:rPr>
              <a:t>Титенок</a:t>
            </a:r>
            <a:r>
              <a:rPr lang="ru-RU" sz="1600" b="1" dirty="0" smtClean="0">
                <a:solidFill>
                  <a:schemeClr val="bg1"/>
                </a:solidFill>
                <a:latin typeface="+mj-lt"/>
              </a:rPr>
              <a:t>. - Москва; Вологда: </a:t>
            </a:r>
            <a:r>
              <a:rPr lang="ru-RU" sz="1600" b="1" dirty="0" err="1" smtClean="0">
                <a:solidFill>
                  <a:schemeClr val="bg1"/>
                </a:solidFill>
                <a:latin typeface="+mj-lt"/>
              </a:rPr>
              <a:t>Инфра-Инженерия</a:t>
            </a:r>
            <a:r>
              <a:rPr lang="ru-RU" sz="1600" b="1" dirty="0" smtClean="0">
                <a:solidFill>
                  <a:schemeClr val="bg1"/>
                </a:solidFill>
                <a:latin typeface="+mj-lt"/>
              </a:rPr>
              <a:t>, 2023. - 252 с. - ISBN 978-5-9729-1348-0. - Текст: электронный. - URL: https://znanium.com/catalog/product/2100428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00/2100428.jpg"/>
          <p:cNvPicPr/>
          <p:nvPr/>
        </p:nvPicPr>
        <p:blipFill>
          <a:blip r:embed="rId2"/>
          <a:srcRect/>
          <a:stretch>
            <a:fillRect/>
          </a:stretch>
        </p:blipFill>
        <p:spPr bwMode="auto">
          <a:xfrm>
            <a:off x="428596" y="642918"/>
            <a:ext cx="2714644" cy="41434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14678" y="857232"/>
            <a:ext cx="5715040" cy="3500462"/>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428992" y="1000108"/>
            <a:ext cx="5357850" cy="342902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Нравится нам это или нет, мы не похожи друг на друга. Если не принять этот факт, можно потратить много сил и времени на споры, обиды и конфликты дома и в рабочем коллективе: кого-то злит привычка коллеги думать вслух, другой обижается, если босс не комментирует отчет, а особенность третьего — думать очень долго и не торопить события — интерпретируется как отсутствие мотивации. Атмосфера в команде становится токсичной, а эффективность работы падает. Авторы книги утверждают, что все наши различия могут принести пользу, если их превратить в инструменты развития и взаимодействия. Опираясь на типологическую теорию </a:t>
            </a:r>
            <a:r>
              <a:rPr lang="ru-RU" sz="1600" b="0" dirty="0" err="1" smtClean="0">
                <a:solidFill>
                  <a:schemeClr val="bg1"/>
                </a:solidFill>
                <a:effectLst/>
              </a:rPr>
              <a:t>Майерс-Бриггс</a:t>
            </a:r>
            <a:r>
              <a:rPr lang="ru-RU" sz="1600" b="0" dirty="0" smtClean="0">
                <a:solidFill>
                  <a:schemeClr val="bg1"/>
                </a:solidFill>
                <a:effectLst/>
              </a:rPr>
              <a:t>, они рассказывают об особенностях каждого типа, сильных и слабых сторонах и о способах взаимодействия друг с другом. Вы сможете глубже понимать себя, своих близких, партнеров, друзей, коллег и просто знакомых, прогнозировать их поведение и раскрывать творческий и рабочий потенциал.</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86388"/>
            <a:ext cx="8501122" cy="1214446"/>
          </a:xfrm>
        </p:spPr>
        <p:txBody>
          <a:bodyPr>
            <a:noAutofit/>
          </a:bodyPr>
          <a:lstStyle/>
          <a:p>
            <a:pPr algn="l"/>
            <a:r>
              <a:rPr lang="ru-RU" sz="1600" b="1" dirty="0" err="1" smtClean="0">
                <a:solidFill>
                  <a:schemeClr val="bg1"/>
                </a:solidFill>
                <a:latin typeface="+mj-lt"/>
              </a:rPr>
              <a:t>Крегер</a:t>
            </a:r>
            <a:r>
              <a:rPr lang="ru-RU" sz="1600" b="1" dirty="0" smtClean="0">
                <a:solidFill>
                  <a:schemeClr val="bg1"/>
                </a:solidFill>
                <a:latin typeface="+mj-lt"/>
              </a:rPr>
              <a:t>, О. Почему мы такие на работе? Как осознать наши различия и успешно работать вместе. 16 типов личности : научно-популярное издание / О. </a:t>
            </a:r>
            <a:r>
              <a:rPr lang="ru-RU" sz="1600" b="1" dirty="0" err="1" smtClean="0">
                <a:solidFill>
                  <a:schemeClr val="bg1"/>
                </a:solidFill>
                <a:latin typeface="+mj-lt"/>
              </a:rPr>
              <a:t>Крегер</a:t>
            </a:r>
            <a:r>
              <a:rPr lang="ru-RU" sz="1600" b="1" dirty="0" smtClean="0">
                <a:solidFill>
                  <a:schemeClr val="bg1"/>
                </a:solidFill>
                <a:latin typeface="+mj-lt"/>
              </a:rPr>
              <a:t>, Д. </a:t>
            </a:r>
            <a:r>
              <a:rPr lang="ru-RU" sz="1600" b="1" dirty="0" err="1" smtClean="0">
                <a:solidFill>
                  <a:schemeClr val="bg1"/>
                </a:solidFill>
                <a:latin typeface="+mj-lt"/>
              </a:rPr>
              <a:t>Тьюсен</a:t>
            </a:r>
            <a:r>
              <a:rPr lang="ru-RU" sz="1600" b="1" dirty="0" smtClean="0">
                <a:solidFill>
                  <a:schemeClr val="bg1"/>
                </a:solidFill>
                <a:latin typeface="+mj-lt"/>
              </a:rPr>
              <a:t>, Х. </a:t>
            </a:r>
            <a:r>
              <a:rPr lang="ru-RU" sz="1600" b="1" dirty="0" err="1" smtClean="0">
                <a:solidFill>
                  <a:schemeClr val="bg1"/>
                </a:solidFill>
                <a:latin typeface="+mj-lt"/>
              </a:rPr>
              <a:t>Ратледж</a:t>
            </a:r>
            <a:r>
              <a:rPr lang="ru-RU" sz="1600" b="1" dirty="0" smtClean="0">
                <a:solidFill>
                  <a:schemeClr val="bg1"/>
                </a:solidFill>
                <a:latin typeface="+mj-lt"/>
              </a:rPr>
              <a:t>. - Москва: </a:t>
            </a:r>
            <a:r>
              <a:rPr lang="ru-RU" sz="1600" b="1" dirty="0" err="1" smtClean="0">
                <a:solidFill>
                  <a:schemeClr val="bg1"/>
                </a:solidFill>
                <a:latin typeface="+mj-lt"/>
              </a:rPr>
              <a:t>Альпина</a:t>
            </a:r>
            <a:r>
              <a:rPr lang="ru-RU" sz="1600" b="1" dirty="0" smtClean="0">
                <a:solidFill>
                  <a:schemeClr val="bg1"/>
                </a:solidFill>
                <a:latin typeface="+mj-lt"/>
              </a:rPr>
              <a:t> </a:t>
            </a:r>
            <a:r>
              <a:rPr lang="ru-RU" sz="1600" b="1" dirty="0" err="1" smtClean="0">
                <a:solidFill>
                  <a:schemeClr val="bg1"/>
                </a:solidFill>
                <a:latin typeface="+mj-lt"/>
              </a:rPr>
              <a:t>Паблишер</a:t>
            </a:r>
            <a:r>
              <a:rPr lang="ru-RU" sz="1600" b="1" dirty="0" smtClean="0">
                <a:solidFill>
                  <a:schemeClr val="bg1"/>
                </a:solidFill>
                <a:latin typeface="+mj-lt"/>
              </a:rPr>
              <a:t>, 2023. - 492 с. - ISBN 978-5-9614-7862-4. - Текст: электронный. - URL: https://znanium.ru/catalog/product/2140980 (дата обращения: 24.10.2024). – Режим доступа: по подписке</a:t>
            </a:r>
            <a:endParaRPr lang="ru-RU" sz="1600" b="1" dirty="0">
              <a:solidFill>
                <a:schemeClr val="bg1"/>
              </a:solidFill>
              <a:latin typeface="+mj-lt"/>
            </a:endParaRPr>
          </a:p>
        </p:txBody>
      </p:sp>
      <p:pic>
        <p:nvPicPr>
          <p:cNvPr id="6" name="Рисунок 5" descr="https://znanium.ru/cover/2140/2140980.jpg"/>
          <p:cNvPicPr/>
          <p:nvPr/>
        </p:nvPicPr>
        <p:blipFill>
          <a:blip r:embed="rId2"/>
          <a:srcRect/>
          <a:stretch>
            <a:fillRect/>
          </a:stretch>
        </p:blipFill>
        <p:spPr bwMode="auto">
          <a:xfrm>
            <a:off x="428596" y="642918"/>
            <a:ext cx="2571768" cy="421484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428992" y="1000108"/>
            <a:ext cx="5000660" cy="307183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643306" y="1000108"/>
            <a:ext cx="4500594" cy="3071834"/>
          </a:xfrm>
          <a:ln>
            <a:noFill/>
          </a:ln>
          <a:effectLst>
            <a:glow rad="139700">
              <a:schemeClr val="accent2">
                <a:satMod val="175000"/>
                <a:alpha val="40000"/>
              </a:schemeClr>
            </a:glow>
          </a:effectLst>
        </p:spPr>
        <p:txBody>
          <a:bodyPr>
            <a:normAutofit/>
          </a:bodyPr>
          <a:lstStyle/>
          <a:p>
            <a:pPr algn="just"/>
            <a:r>
              <a:rPr lang="ru-RU" sz="1600" b="0" dirty="0" smtClean="0">
                <a:solidFill>
                  <a:schemeClr val="bg1"/>
                </a:solidFill>
                <a:effectLst/>
              </a:rPr>
              <a:t>     </a:t>
            </a:r>
            <a:r>
              <a:rPr lang="ru-RU" sz="1400" b="0" dirty="0" smtClean="0">
                <a:solidFill>
                  <a:schemeClr val="bg1"/>
                </a:solidFill>
                <a:effectLst/>
              </a:rPr>
              <a:t>В учебно-методическом пособии представлены учебные материалы по общепрофессиональной дисциплине «Педагогическое мастерство» (вариативная часть программы подготовки специалистов среднего звена). Направлено на развитие у обучающихся профессиональной индивидуальности через интеграцию опыта, теоретических знаний и практических умений. Соответствует требованиям федеральных государственных образовательных стандартов среднего образования последнего поколения. Для учащихся средних профессиональных учебных заведений педагогического профиля.</a:t>
            </a:r>
            <a:br>
              <a:rPr lang="ru-RU" sz="1400" b="0" dirty="0" smtClean="0">
                <a:solidFill>
                  <a:schemeClr val="bg1"/>
                </a:solidFill>
                <a:effectLst/>
              </a:rPr>
            </a:br>
            <a:endParaRPr lang="ru-RU" sz="1400" b="0" dirty="0">
              <a:solidFill>
                <a:schemeClr val="bg1"/>
              </a:solidFill>
              <a:effectLst/>
            </a:endParaRPr>
          </a:p>
        </p:txBody>
      </p:sp>
      <p:sp>
        <p:nvSpPr>
          <p:cNvPr id="3" name="Подзаголовок 2"/>
          <p:cNvSpPr>
            <a:spLocks noGrp="1"/>
          </p:cNvSpPr>
          <p:nvPr>
            <p:ph type="subTitle" idx="1"/>
          </p:nvPr>
        </p:nvSpPr>
        <p:spPr>
          <a:xfrm>
            <a:off x="357158" y="5286388"/>
            <a:ext cx="8501122" cy="1214446"/>
          </a:xfrm>
        </p:spPr>
        <p:txBody>
          <a:bodyPr>
            <a:noAutofit/>
          </a:bodyPr>
          <a:lstStyle/>
          <a:p>
            <a:pPr algn="l"/>
            <a:r>
              <a:rPr lang="ru-RU" sz="1600" b="1" dirty="0" smtClean="0">
                <a:solidFill>
                  <a:schemeClr val="bg1"/>
                </a:solidFill>
                <a:latin typeface="+mj-lt"/>
              </a:rPr>
              <a:t>Смирнова, З.В. Педагогическое мастерство: учебно-методическое пособие / З.В. Смирнова. — Москва: ИНФРА-М, 2025. — 261 с. — (Среднее профессиональное образование). - ISBN 978-5-16-017663-5. - Текст: электронный. - URL: https://znanium.ru/catalog/product/2169216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69/2169216.jpg"/>
          <p:cNvPicPr/>
          <p:nvPr/>
        </p:nvPicPr>
        <p:blipFill>
          <a:blip r:embed="rId2"/>
          <a:srcRect/>
          <a:stretch>
            <a:fillRect/>
          </a:stretch>
        </p:blipFill>
        <p:spPr bwMode="auto">
          <a:xfrm>
            <a:off x="428596" y="642918"/>
            <a:ext cx="2714644" cy="42862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28728" y="2071678"/>
            <a:ext cx="6715172" cy="157163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714480" y="2285992"/>
            <a:ext cx="6286544" cy="1071570"/>
          </a:xfrm>
          <a:ln>
            <a:noFill/>
          </a:ln>
          <a:effectLst>
            <a:glow rad="139700">
              <a:schemeClr val="accent2">
                <a:satMod val="175000"/>
                <a:alpha val="40000"/>
              </a:schemeClr>
            </a:glow>
          </a:effectLst>
        </p:spPr>
        <p:txBody>
          <a:bodyPr>
            <a:normAutofit/>
          </a:bodyPr>
          <a:lstStyle/>
          <a:p>
            <a:pPr algn="just"/>
            <a:r>
              <a:rPr lang="ru-RU" sz="4800" dirty="0" smtClean="0">
                <a:solidFill>
                  <a:schemeClr val="accent2">
                    <a:lumMod val="75000"/>
                  </a:schemeClr>
                </a:solidFill>
                <a:effectLst/>
              </a:rPr>
              <a:t>Спасибо за внимание!</a:t>
            </a:r>
            <a:r>
              <a:rPr lang="ru-RU" sz="1600" dirty="0" smtClean="0">
                <a:solidFill>
                  <a:schemeClr val="accent2">
                    <a:lumMod val="75000"/>
                  </a:schemeClr>
                </a:solidFill>
                <a:effectLst/>
              </a:rPr>
              <a:t/>
            </a:r>
            <a:br>
              <a:rPr lang="ru-RU" sz="1600" dirty="0" smtClean="0">
                <a:solidFill>
                  <a:schemeClr val="accent2">
                    <a:lumMod val="75000"/>
                  </a:schemeClr>
                </a:solidFill>
                <a:effectLst/>
              </a:rPr>
            </a:br>
            <a:endParaRPr lang="ru-RU" sz="1600" dirty="0">
              <a:solidFill>
                <a:schemeClr val="bg1"/>
              </a:solidFill>
              <a:effectLst/>
            </a:endParaRPr>
          </a:p>
        </p:txBody>
      </p:sp>
      <p:sp>
        <p:nvSpPr>
          <p:cNvPr id="3" name="Подзаголовок 2"/>
          <p:cNvSpPr>
            <a:spLocks noGrp="1"/>
          </p:cNvSpPr>
          <p:nvPr>
            <p:ph type="subTitle" idx="1"/>
          </p:nvPr>
        </p:nvSpPr>
        <p:spPr>
          <a:xfrm>
            <a:off x="357158" y="5429264"/>
            <a:ext cx="8501122" cy="1143008"/>
          </a:xfrm>
        </p:spPr>
        <p:txBody>
          <a:bodyPr>
            <a:noAutofit/>
          </a:bodyPr>
          <a:lstStyle/>
          <a:p>
            <a:pPr algn="l"/>
            <a:endParaRPr lang="ru-RU" sz="2000" b="1"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142984"/>
            <a:ext cx="5572164" cy="2928958"/>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71868" y="1000108"/>
            <a:ext cx="4929222" cy="3071834"/>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даны теоретические основы рационального природопользования, освещены вопросы охраны окружающей среды и между народного сотрудничества. Оснащено заданиями, контрольными вопросами по курсу, основными терминами для организации практических, семинарских занятий, самостоятельной, исследовательской работы студентов. Список литературы содержит специальные и общеобразовательные работы. Соответствует требованиям федеральных государственных стандартов среднего профессионального образования последнего поколения. Предназначено для студентов учреждений среднего профессионального образования.</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072074"/>
            <a:ext cx="8501122" cy="1285884"/>
          </a:xfrm>
        </p:spPr>
        <p:txBody>
          <a:bodyPr>
            <a:noAutofit/>
          </a:bodyPr>
          <a:lstStyle/>
          <a:p>
            <a:pPr algn="l"/>
            <a:r>
              <a:rPr lang="ru-RU" sz="1600" b="1" dirty="0" smtClean="0">
                <a:solidFill>
                  <a:schemeClr val="bg1"/>
                </a:solidFill>
                <a:latin typeface="+mj-lt"/>
              </a:rPr>
              <a:t>Коротченко, И.С. Экологические основы природопользования: учебное пособие / И.С. Коротченко, О. В. Романова. - Москва: ИНФРА-М, 2024. - 153 с. - (Среднее профессиональное образование). - ISBN 978-5-16-019009-9. - Текст: электронный. - URL: https://znanium.ru/catalog/product/2082734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082/2082734.jpg"/>
          <p:cNvPicPr/>
          <p:nvPr/>
        </p:nvPicPr>
        <p:blipFill>
          <a:blip r:embed="rId2"/>
          <a:srcRect/>
          <a:stretch>
            <a:fillRect/>
          </a:stretch>
        </p:blipFill>
        <p:spPr bwMode="auto">
          <a:xfrm>
            <a:off x="428596" y="642918"/>
            <a:ext cx="2500330" cy="392909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428736"/>
            <a:ext cx="5643602" cy="271464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00430" y="1285860"/>
            <a:ext cx="5143536" cy="2857520"/>
          </a:xfrm>
          <a:ln>
            <a:noFill/>
          </a:ln>
          <a:effectLst>
            <a:glow rad="139700">
              <a:schemeClr val="accent2">
                <a:satMod val="175000"/>
                <a:alpha val="40000"/>
              </a:schemeClr>
            </a:glow>
          </a:effectLst>
        </p:spPr>
        <p:txBody>
          <a:bodyPr>
            <a:normAutofit fontScale="90000"/>
          </a:bodyPr>
          <a:lstStyle/>
          <a:p>
            <a:pPr algn="just"/>
            <a:r>
              <a:rPr lang="ru-RU" sz="1600" b="0" dirty="0" smtClean="0">
                <a:solidFill>
                  <a:schemeClr val="bg1"/>
                </a:solidFill>
                <a:effectLst/>
              </a:rPr>
              <a:t>       В  учебном пособии излагаются основы современной дискретной математики. Рассматриваются вопросы, связанные с комбинаторикой, математической логикой, теорией графов. Приводятся практические задачи и даются алгоритмы их решения.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специальностям, связанным с экономикой, логистикой, </a:t>
            </a:r>
            <a:r>
              <a:rPr lang="ru-RU" sz="1600" b="0" dirty="0" err="1" smtClean="0">
                <a:solidFill>
                  <a:schemeClr val="bg1"/>
                </a:solidFill>
                <a:effectLst/>
              </a:rPr>
              <a:t>бизнес-информатикой</a:t>
            </a:r>
            <a:r>
              <a:rPr lang="ru-RU" sz="1600" b="0" dirty="0" smtClean="0">
                <a:solidFill>
                  <a:schemeClr val="bg1"/>
                </a:solidFill>
                <a:effectLst/>
              </a:rPr>
              <a:t>. Может оказаться полезным и студентам технических специальностей, </a:t>
            </a:r>
            <a:br>
              <a:rPr lang="ru-RU" sz="1600" b="0" dirty="0" smtClean="0">
                <a:solidFill>
                  <a:schemeClr val="bg1"/>
                </a:solidFill>
                <a:effectLst/>
              </a:rPr>
            </a:br>
            <a:r>
              <a:rPr lang="ru-RU" sz="1600" b="0" dirty="0" smtClean="0">
                <a:solidFill>
                  <a:schemeClr val="bg1"/>
                </a:solidFill>
                <a:effectLst/>
              </a:rPr>
              <a:t>изучающим курс «Дискретная математика».</a:t>
            </a:r>
            <a:br>
              <a:rPr lang="ru-RU" sz="1600" b="0" dirty="0" smtClean="0">
                <a:solidFill>
                  <a:schemeClr val="bg1"/>
                </a:solidFill>
                <a:effectLst/>
              </a:rPr>
            </a:br>
            <a:endParaRPr lang="ru-RU" sz="1600" b="0" dirty="0">
              <a:solidFill>
                <a:schemeClr val="bg1"/>
              </a:solidFill>
              <a:effectLst/>
            </a:endParaRPr>
          </a:p>
        </p:txBody>
      </p:sp>
      <p:sp>
        <p:nvSpPr>
          <p:cNvPr id="3" name="Подзаголовок 2"/>
          <p:cNvSpPr>
            <a:spLocks noGrp="1"/>
          </p:cNvSpPr>
          <p:nvPr>
            <p:ph type="subTitle" idx="1"/>
          </p:nvPr>
        </p:nvSpPr>
        <p:spPr>
          <a:xfrm>
            <a:off x="357158" y="5286388"/>
            <a:ext cx="8572560" cy="1000132"/>
          </a:xfrm>
        </p:spPr>
        <p:txBody>
          <a:bodyPr>
            <a:noAutofit/>
          </a:bodyPr>
          <a:lstStyle/>
          <a:p>
            <a:pPr algn="l"/>
            <a:r>
              <a:rPr lang="ru-RU" sz="1600" b="1" dirty="0" smtClean="0">
                <a:solidFill>
                  <a:schemeClr val="bg1"/>
                </a:solidFill>
                <a:latin typeface="+mj-lt"/>
              </a:rPr>
              <a:t>Осипова, В.А. Основы дискретной математики: учебное пособие / В.А. Осипова. - 2-е изд., доп. - Москва: ФОРУМ: ИНФРА-М, 2025. - 157 с. - (Среднее профессиональное образование). - ISBN 978-5-00091-814-2. - Текст: электронный. - URL: https://znanium.ru/catalog/product/2172152 (дата обращения: 24.10.2024). – Режим доступа: по подписке.</a:t>
            </a:r>
          </a:p>
          <a:p>
            <a:pPr algn="l"/>
            <a:endParaRPr lang="ru-RU" sz="2000" b="1" dirty="0">
              <a:solidFill>
                <a:schemeClr val="bg1"/>
              </a:solidFill>
              <a:latin typeface="+mj-lt"/>
            </a:endParaRPr>
          </a:p>
        </p:txBody>
      </p:sp>
      <p:pic>
        <p:nvPicPr>
          <p:cNvPr id="6" name="Рисунок 5" descr="https://znanium.ru/cover/2172/2172152.jpg"/>
          <p:cNvPicPr/>
          <p:nvPr/>
        </p:nvPicPr>
        <p:blipFill>
          <a:blip r:embed="rId2"/>
          <a:srcRect/>
          <a:stretch>
            <a:fillRect/>
          </a:stretch>
        </p:blipFill>
        <p:spPr bwMode="auto">
          <a:xfrm>
            <a:off x="428596" y="785794"/>
            <a:ext cx="2571768"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1214422"/>
            <a:ext cx="5643602" cy="3357586"/>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Заголовок 1"/>
          <p:cNvSpPr>
            <a:spLocks noGrp="1"/>
          </p:cNvSpPr>
          <p:nvPr>
            <p:ph type="ctrTitle"/>
          </p:nvPr>
        </p:nvSpPr>
        <p:spPr>
          <a:xfrm>
            <a:off x="3571868" y="1142984"/>
            <a:ext cx="5357850" cy="3357586"/>
          </a:xfrm>
          <a:ln>
            <a:noFill/>
          </a:ln>
          <a:effectLst>
            <a:glow rad="139700">
              <a:schemeClr val="accent2">
                <a:satMod val="175000"/>
                <a:alpha val="40000"/>
              </a:schemeClr>
            </a:glow>
          </a:effectLst>
        </p:spPr>
        <p:txBody>
          <a:bodyPr>
            <a:normAutofit fontScale="90000"/>
          </a:bodyPr>
          <a:lstStyle/>
          <a:p>
            <a:pPr algn="l"/>
            <a:r>
              <a:rPr lang="ru-RU" sz="1600" b="0" dirty="0" smtClean="0">
                <a:solidFill>
                  <a:schemeClr val="bg1"/>
                </a:solidFill>
              </a:rPr>
              <a:t>     Учебник содержит шесть глав, формирующих у студентов финансовую грамотность и способствующих развитию навыков принятия решений в области управления личными финансами. Рассматриваются современные финансовые услуги и финансовые продукты для населения, виды финансовых нарушений и мошенничеств, а также способы противодействия им. Отдельно затрагиваются практические аспекты налогообложения физических лиц, способы защиты прав потребителей финансовых услуг. </a:t>
            </a:r>
            <a:br>
              <a:rPr lang="ru-RU" sz="1600" b="0" dirty="0" smtClean="0">
                <a:solidFill>
                  <a:schemeClr val="bg1"/>
                </a:solidFill>
              </a:rPr>
            </a:br>
            <a:r>
              <a:rPr lang="ru-RU" sz="1600" b="0" dirty="0" smtClean="0">
                <a:solidFill>
                  <a:schemeClr val="bg1"/>
                </a:solidFill>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СПО, обучающихся по основным образовательным программам среднего профессионального образования</a:t>
            </a:r>
            <a:r>
              <a:rPr lang="ru-RU" sz="1600" b="0" dirty="0" smtClean="0">
                <a:solidFill>
                  <a:schemeClr val="bg1"/>
                </a:solidFill>
                <a:effectLst/>
              </a:rPr>
              <a:t> </a:t>
            </a:r>
            <a:r>
              <a:rPr lang="ru-RU" sz="1600" dirty="0" smtClean="0">
                <a:solidFill>
                  <a:schemeClr val="bg1"/>
                </a:solidFill>
                <a:effectLst/>
              </a:rPr>
              <a:t/>
            </a:r>
            <a:br>
              <a:rPr lang="ru-RU" sz="1600" dirty="0" smtClean="0">
                <a:solidFill>
                  <a:schemeClr val="bg1"/>
                </a:solidFill>
                <a:effectLst/>
              </a:rPr>
            </a:br>
            <a:endParaRPr lang="ru-RU" sz="1600" dirty="0">
              <a:solidFill>
                <a:schemeClr val="bg1"/>
              </a:solidFill>
              <a:effectLst/>
            </a:endParaRPr>
          </a:p>
        </p:txBody>
      </p:sp>
      <p:sp>
        <p:nvSpPr>
          <p:cNvPr id="3" name="Подзаголовок 2"/>
          <p:cNvSpPr>
            <a:spLocks noGrp="1"/>
          </p:cNvSpPr>
          <p:nvPr>
            <p:ph type="subTitle" idx="1"/>
          </p:nvPr>
        </p:nvSpPr>
        <p:spPr>
          <a:xfrm>
            <a:off x="285720" y="5143512"/>
            <a:ext cx="8858280" cy="1357322"/>
          </a:xfrm>
        </p:spPr>
        <p:txBody>
          <a:bodyPr>
            <a:noAutofit/>
          </a:bodyPr>
          <a:lstStyle/>
          <a:p>
            <a:pPr algn="l"/>
            <a:r>
              <a:rPr lang="ru-RU" sz="1600" b="1" dirty="0" smtClean="0">
                <a:solidFill>
                  <a:schemeClr val="bg1"/>
                </a:solidFill>
                <a:latin typeface="+mj-lt"/>
              </a:rPr>
              <a:t>Основы финансовой грамотности: учебник / Н.Г. Гаджиев, С.А. </a:t>
            </a:r>
            <a:r>
              <a:rPr lang="ru-RU" sz="1600" b="1" dirty="0" err="1" smtClean="0">
                <a:solidFill>
                  <a:schemeClr val="bg1"/>
                </a:solidFill>
                <a:latin typeface="+mj-lt"/>
              </a:rPr>
              <a:t>Коноваленко</a:t>
            </a:r>
            <a:r>
              <a:rPr lang="ru-RU" sz="1600" b="1" dirty="0" smtClean="0">
                <a:solidFill>
                  <a:schemeClr val="bg1"/>
                </a:solidFill>
                <a:latin typeface="+mj-lt"/>
              </a:rPr>
              <a:t>, О.В. Скрипкина [и др.]; под общ. ред. Н.Г. Гаджиева. — Москва: ИНФРА-М, 2025. — 245 с. — (Среднее профессиональное образование). - ISBN 978-5-16-020462-8. - Текст: электронный. - URL: https://znanium.ru/catalog/product/2175040 (дата обращения: 24.10.2024). – Режим доступа: по подписке.</a:t>
            </a:r>
          </a:p>
          <a:p>
            <a:pPr algn="l"/>
            <a:r>
              <a:rPr lang="ru-RU" sz="2000" b="1" dirty="0" smtClean="0">
                <a:solidFill>
                  <a:schemeClr val="bg1"/>
                </a:solidFill>
                <a:latin typeface="+mj-lt"/>
              </a:rPr>
              <a:t>	</a:t>
            </a:r>
            <a:endParaRPr lang="ru-RU" sz="2000" b="1" dirty="0">
              <a:solidFill>
                <a:schemeClr val="bg1"/>
              </a:solidFill>
              <a:latin typeface="+mj-lt"/>
            </a:endParaRPr>
          </a:p>
        </p:txBody>
      </p:sp>
      <p:pic>
        <p:nvPicPr>
          <p:cNvPr id="6" name="Рисунок 5" descr="https://znanium.ru/cover/2175/2175040.jpg"/>
          <p:cNvPicPr/>
          <p:nvPr/>
        </p:nvPicPr>
        <p:blipFill>
          <a:blip r:embed="rId2"/>
          <a:srcRect/>
          <a:stretch>
            <a:fillRect/>
          </a:stretch>
        </p:blipFill>
        <p:spPr bwMode="auto">
          <a:xfrm>
            <a:off x="357158" y="714356"/>
            <a:ext cx="2643206" cy="400052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6116" y="642918"/>
            <a:ext cx="5500726" cy="3429024"/>
          </a:xfrm>
          <a:prstGeom prst="roundRect">
            <a:avLst/>
          </a:prstGeom>
          <a:solidFill>
            <a:schemeClr val="tx2"/>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  Про</a:t>
            </a:r>
            <a:endParaRPr lang="ru-RU" sz="1400" dirty="0"/>
          </a:p>
        </p:txBody>
      </p:sp>
      <p:sp>
        <p:nvSpPr>
          <p:cNvPr id="2" name="Заголовок 1"/>
          <p:cNvSpPr>
            <a:spLocks noGrp="1"/>
          </p:cNvSpPr>
          <p:nvPr>
            <p:ph type="ctrTitle"/>
          </p:nvPr>
        </p:nvSpPr>
        <p:spPr>
          <a:xfrm>
            <a:off x="3571868" y="714356"/>
            <a:ext cx="4786346" cy="3357586"/>
          </a:xfrm>
          <a:ln>
            <a:noFill/>
          </a:ln>
          <a:effectLst>
            <a:glow rad="139700">
              <a:schemeClr val="accent2">
                <a:satMod val="175000"/>
                <a:alpha val="40000"/>
              </a:schemeClr>
            </a:glow>
          </a:effectLst>
        </p:spPr>
        <p:txBody>
          <a:bodyPr>
            <a:normAutofit fontScale="90000"/>
          </a:bodyPr>
          <a:lstStyle/>
          <a:p>
            <a:pPr algn="just"/>
            <a:r>
              <a:rPr lang="ru-RU" sz="1600" dirty="0" smtClean="0">
                <a:solidFill>
                  <a:schemeClr val="accent6">
                    <a:lumMod val="50000"/>
                  </a:schemeClr>
                </a:solidFill>
                <a:effectLst/>
              </a:rPr>
              <a:t>      </a:t>
            </a:r>
            <a:r>
              <a:rPr lang="ru-RU" sz="1600" b="0" dirty="0" smtClean="0">
                <a:solidFill>
                  <a:schemeClr val="bg1"/>
                </a:solidFill>
                <a:effectLst/>
              </a:rPr>
              <a:t>В учебном пособии рассматриваются вопросы современного состояния финансового рынка, финансовых институтов и финансовых инструментов для повышения финансовой грамотности населения, так как решение социальных проблем трудоспособного населения в области жилищного и пенсионного обеспечения, страхования, образования все больше переходит из сферы ответственности государства в сферу личных интересов граждан. </a:t>
            </a:r>
            <a:br>
              <a:rPr lang="ru-RU" sz="1600" b="0" dirty="0" smtClean="0">
                <a:solidFill>
                  <a:schemeClr val="bg1"/>
                </a:solidFill>
                <a:effectLst/>
              </a:rPr>
            </a:br>
            <a:r>
              <a:rPr lang="ru-RU" sz="1600" b="0" dirty="0" smtClean="0">
                <a:solidFill>
                  <a:schemeClr val="bg1"/>
                </a:solidFill>
                <a:effectLst/>
              </a:rPr>
              <a:t>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преподавателей, а также всех, кто хочет овладеть основами финансовой грамотности.</a:t>
            </a:r>
            <a:br>
              <a:rPr lang="ru-RU" sz="1600" b="0" dirty="0" smtClean="0">
                <a:solidFill>
                  <a:schemeClr val="bg1"/>
                </a:solidFill>
                <a:effectLst/>
              </a:rPr>
            </a:br>
            <a:r>
              <a:rPr lang="ru-RU" sz="1600" b="0" dirty="0" smtClean="0">
                <a:solidFill>
                  <a:schemeClr val="bg1"/>
                </a:solidFill>
                <a:effectLst/>
              </a:rPr>
              <a:t> </a:t>
            </a:r>
            <a:endParaRPr lang="ru-RU" sz="1600" b="0" dirty="0">
              <a:solidFill>
                <a:schemeClr val="bg1"/>
              </a:solidFill>
              <a:effectLst/>
            </a:endParaRPr>
          </a:p>
        </p:txBody>
      </p:sp>
      <p:sp>
        <p:nvSpPr>
          <p:cNvPr id="3" name="Подзаголовок 2"/>
          <p:cNvSpPr>
            <a:spLocks noGrp="1"/>
          </p:cNvSpPr>
          <p:nvPr>
            <p:ph type="subTitle" idx="1"/>
          </p:nvPr>
        </p:nvSpPr>
        <p:spPr>
          <a:xfrm>
            <a:off x="357158" y="5072074"/>
            <a:ext cx="8501122" cy="1285884"/>
          </a:xfrm>
        </p:spPr>
        <p:txBody>
          <a:bodyPr>
            <a:noAutofit/>
          </a:bodyPr>
          <a:lstStyle/>
          <a:p>
            <a:pPr algn="l"/>
            <a:r>
              <a:rPr lang="ru-RU" sz="1600" b="1" dirty="0" err="1" smtClean="0">
                <a:solidFill>
                  <a:schemeClr val="bg1"/>
                </a:solidFill>
                <a:latin typeface="+mj-lt"/>
              </a:rPr>
              <a:t>Гарнов</a:t>
            </a:r>
            <a:r>
              <a:rPr lang="ru-RU" sz="1600" b="1" dirty="0" smtClean="0">
                <a:solidFill>
                  <a:schemeClr val="bg1"/>
                </a:solidFill>
                <a:latin typeface="+mj-lt"/>
              </a:rPr>
              <a:t>, А.П. Основы финансовой грамотности: учебное пособие / А.П. </a:t>
            </a:r>
            <a:r>
              <a:rPr lang="ru-RU" sz="1600" b="1" dirty="0" err="1" smtClean="0">
                <a:solidFill>
                  <a:schemeClr val="bg1"/>
                </a:solidFill>
                <a:latin typeface="+mj-lt"/>
              </a:rPr>
              <a:t>Гарнов</a:t>
            </a:r>
            <a:r>
              <a:rPr lang="ru-RU" sz="1600" b="1" dirty="0" smtClean="0">
                <a:solidFill>
                  <a:schemeClr val="bg1"/>
                </a:solidFill>
                <a:latin typeface="+mj-lt"/>
              </a:rPr>
              <a:t>. - Москва: ИНФРА-М, 2025. - 211 с. - (Среднее профессиональное образование). - ISBN 978-5-16-020229-7. - Текст : электронный. - URL: https://znanium.ru/catalog/product/2163648 (дата обращения: 24.10.2024). – Режим доступа: по подписке.</a:t>
            </a:r>
          </a:p>
          <a:p>
            <a:pPr algn="l"/>
            <a:r>
              <a:rPr lang="ru-RU" sz="1800" b="1" dirty="0" smtClean="0">
                <a:solidFill>
                  <a:schemeClr val="bg1"/>
                </a:solidFill>
                <a:latin typeface="+mj-lt"/>
              </a:rPr>
              <a:t>	</a:t>
            </a:r>
            <a:endParaRPr lang="ru-RU" sz="1800" b="1" dirty="0">
              <a:solidFill>
                <a:schemeClr val="bg1"/>
              </a:solidFill>
              <a:latin typeface="+mj-lt"/>
            </a:endParaRPr>
          </a:p>
        </p:txBody>
      </p:sp>
      <p:pic>
        <p:nvPicPr>
          <p:cNvPr id="6" name="Рисунок 5" descr="https://znanium.ru/cover/2163/2163648.jpg"/>
          <p:cNvPicPr/>
          <p:nvPr/>
        </p:nvPicPr>
        <p:blipFill>
          <a:blip r:embed="rId2"/>
          <a:srcRect/>
          <a:stretch>
            <a:fillRect/>
          </a:stretch>
        </p:blipFill>
        <p:spPr bwMode="auto">
          <a:xfrm>
            <a:off x="500034" y="857232"/>
            <a:ext cx="2357454" cy="38576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Другая 34">
      <a:dk1>
        <a:sysClr val="windowText" lastClr="000000"/>
      </a:dk1>
      <a:lt1>
        <a:srgbClr val="BB9AD3"/>
      </a:lt1>
      <a:dk2>
        <a:srgbClr val="C4CF9F"/>
      </a:dk2>
      <a:lt2>
        <a:srgbClr val="FEFAC9"/>
      </a:lt2>
      <a:accent1>
        <a:srgbClr val="A5B592"/>
      </a:accent1>
      <a:accent2>
        <a:srgbClr val="F3A447"/>
      </a:accent2>
      <a:accent3>
        <a:srgbClr val="FDF59C"/>
      </a:accent3>
      <a:accent4>
        <a:srgbClr val="BB9AD3"/>
      </a:accent4>
      <a:accent5>
        <a:srgbClr val="8E58B6"/>
      </a:accent5>
      <a:accent6>
        <a:srgbClr val="809EC2"/>
      </a:accent6>
      <a:hlink>
        <a:srgbClr val="8E58B6"/>
      </a:hlink>
      <a:folHlink>
        <a:srgbClr val="7F6F6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568</TotalTime>
  <Words>6645</Words>
  <Application>Microsoft Office PowerPoint</Application>
  <PresentationFormat>Экран (4:3)</PresentationFormat>
  <Paragraphs>115</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Default Theme</vt:lpstr>
      <vt:lpstr>Новая литература в  ЭБС ZNANIUM  (октябрь 2024) </vt:lpstr>
      <vt:lpstr>    Книга имеет выраженную практическую и профессиональную направленность, при ее написании использовался лингвистический материал из юридической, управленческой и других деловых сфер. Дает представление об особенностях письменного официального общения; описана история формирования языка документов, объясняющая его современный облик; подробно рассматриваются правила составления и оформления деловой документации, несоблюдение которых может лишить документ его правомочности; даются рекомендации по работе над композицией документа; приведены стандартные фразы и образцы форм, облегчающие работу над созданием документов различных жанров. Для тех, чья нынешняя или будущая профессиональная деятельность связана с оформлением документов.   </vt:lpstr>
      <vt:lpstr>       Учебное пособие посвящено одной из самых актуальных тем английской грамматики — временам английского глагола. Система времен английского глагола является настолько стройной, гармоничной, компактной и «геометрически правильной», что при подходящей методике подачи и проработке материала она представляет собой идеальный объект для изучения. В пособии ставится цель развивать у учащихся языковое чувство, поскольку, лишь обладая языковым чувством, можно научиться строить правильные высказывания на иностранном языке. Содержит 28 правил, 390 упражнений и 18 тестов. Широко представлена современная английская разговорная речь, что позволяет учащимся глубоко погрузиться в живую стихию языка.  </vt:lpstr>
      <vt:lpstr>     В пособии отражены вопросы как исторического развития философского знания, так и основных теоретических разделов философии, отражающих сущностные свойства бытия и сознания, человека и его места в мире. Материалы пособия нацеливают на уяснение роли философии как мировоззренческого и методологического ориентира в современном научном пространстве.         Соответствует федеральным государственным образовательным стандартам среднего профессионального образования последнего поколения. Адресовано студентам образовательных учреждений среднего профессионального образования и всем интересующимся философией. </vt:lpstr>
      <vt:lpstr>      В учебном пособии представлен теоретический материал по основам экологии. Приводятся вопросы для самоконтроля, примеры и дополнительная информация, задания для самостоятельной работы, контрольные вопросы. Обширный иллюстрационный материал направлен на развитие творческого и нестандартного мышления, общекультурного уровня. Соответствует требованиям федерального государственного образовательного стандарта среднего профессионального образования последнего поколения.</vt:lpstr>
      <vt:lpstr>      В учебном пособии даны теоретические основы рационального природопользования, освещены вопросы охраны окружающей среды и между народного сотрудничества. Оснащено заданиями, контрольными вопросами по курсу, основными терминами для организации практических, семинарских занятий, самостоятельной, исследовательской работы студентов. Список литературы содержит специальные и общеобразовательные работы. Соответствует требованиям федеральных государственных стандартов среднего профессионального образования последнего поколения. Предназначено для студентов учреждений среднего профессионального образования. </vt:lpstr>
      <vt:lpstr>       В  учебном пособии излагаются основы современной дискретной математики. Рассматриваются вопросы, связанные с комбинаторикой, математической логикой, теорией графов. Приводятся практические задачи и даются алгоритмы их решения.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специальностям, связанным с экономикой, логистикой, бизнес-информатикой. Может оказаться полезным и студентам технических специальностей,  изучающим курс «Дискретная математика». </vt:lpstr>
      <vt:lpstr>     Учебник содержит шесть глав, формирующих у студентов финансовую грамотность и способствующих развитию навыков принятия решений в области управления личными финансами. Рассматриваются современные финансовые услуги и финансовые продукты для населения, виды финансовых нарушений и мошенничеств, а также способы противодействия им. Отдельно затрагиваются практические аспекты налогообложения физических лиц, способы защиты прав потребителей финансовых услуг.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СПО, обучающихся по основным образовательным программам среднего профессионального образования  </vt:lpstr>
      <vt:lpstr>      В учебном пособии рассматриваются вопросы современного состояния финансового рынка, финансовых институтов и финансовых инструментов для повышения финансовой грамотности населения, так как решение социальных проблем трудоспособного населения в области жилищного и пенсионного обеспечения, страхования, образования все больше переходит из сферы ответственности государства в сферу личных интересов граждан.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преподавателей, а также всех, кто хочет овладеть основами финансовой грамотности.  </vt:lpstr>
      <vt:lpstr>     Содержание учебного пособия последовательно раскрывает необходимые дефиниции, историю развития и исследовательские методы дисциплины «Теория государства и права» в соответствии с рабочей программой.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направлению подготовки «Юриспруденция», аспирантов и преподавателей юридических факультетов, а также для всех интересующихся правовыми вопросами. </vt:lpstr>
      <vt:lpstr>Содержание учебника дает необходимое представление об основных понятиях, категориях, институтах отрасли права «Трудовое право». С учетом самостоятельного изучения студентами нормативных правовых источников и специальной литературы учебник призван способствовать приобретению профессиональных знаний по вопросам регулирования отношений, входящих в предмет данной отрасли российского права. Учебный материал сопровождается контрольными вопросами и заданиями, которые помогут более глубоко разобраться в ключевых вопросах трудового права и научиться применять его нормы на практике.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изучающих курс «Трудовое право». </vt:lpstr>
      <vt:lpstr>          Учебник подготовлен в соответствии с программой учебного курса «Уголовное право», изучаемого в вузах по направлению «Юриспруденция», на основе современных научных концепций, действующего уголовного законодательства и правоприменительной практики. В учебнике учтены последние изменения в УК РФ, дается современное понимание институтов Обшей части уголовного права России, излагаются положения его Особенной части, анализируется судебная практика, по дискуссионным вопросам теории и практики уголовного права представлены различающиеся точки зрения ученых. </vt:lpstr>
      <vt:lpstr>      В учебнике сочетаются новейшие государственно-правовые разработки с устоявшимися знаниями отечественной теории государства и права, важнейшим из которых является положение о единстве и взаимодействии государства и права. Обобщаются сведения о современном развитии и функционировании государства и права, обозначаются их роль и значение в мировом интеграционном процессе; определяется методологическая основа юридической науки, дается социально-экономическая и политико-правовая характеристика взаимодействия государства и общества.       Соответствует требованиям федеральных государственных образовательных стандартов среднего профессионального образования последнего поколения. </vt:lpstr>
      <vt:lpstr>  Учебное пособие призвано объяснить цивилизационные, мультикультурные основы России, показать ее уникальность и нравственное значение.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специальных учебных заведений, преподавателей, а также всех, кто интересуется вопросами российской государственности. </vt:lpstr>
      <vt:lpstr>     В учебном пособии дается общее представление о целях и задачах структурного подразделения, рассматриваются основные и вспомогательные бизнес-процессы, описаны сущность и характерные черты структуры машиностроительного предприятия и профессиональной деятельности в сфере планирования, организации и управления деятельностью персонала структурного подразделения. Включает теоретический материал и практикумы по дисциплине к каждой из девяти глав. Соответствует требованиям федеральных государственных образовательных стандартов среднего профессионального образования последнего поколения. </vt:lpstr>
      <vt:lpstr>    Учебник содержит теоретический материал по изучению дисциплины «Основы анализа бухгалтерской (финансовой) отчетности», аналитические таблицы, задания и методические рекомендации по их выполнению, вопросы для самоконтроля, формы бухгалтерской отчетности.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обучающихся по программе среднего профессионального образования по специальности 38.02.01 «Экономика и бухгалтерский учет (по отраслям)», а также для преподавателей, специалистов аналитических служб, практикующих бухгалтеров и экономистов, финансовых менеджеров. </vt:lpstr>
      <vt:lpstr>      Учебник содержит все вопросы документирования хозяйственных операций и ведения бухгалтерского учета имущества организации и написан на основе действующих нормативных и законодательных актов, федеральных стандартов бухгалтерского учета.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обучающихся по специальности 38.02.01 «Экономика и бухгалтерский учет (по отраслям)», а также специалистов финансовых служб организаций и менеджеров экономических субъектов.   </vt:lpstr>
      <vt:lpstr>    В учебнике раскрыта сущность бухгалтерской отчетности, описана практика ее формирования в соответствии с российскими нормативными документами. Представлены сущность основных элементов финансовой отчетности, а также показано влияние различных факторов на ее информативность. Подробно рассмотрены методики формирования основных форм и пояснений к бухгалтерской финансовой отчетности, даны рекомендации по исправлению возникающих ошибок в учете и отчетности. Изложены содержание и техника составления форм налоговой отчетности, отчетности в государственные внебюджетные фонды и органы статистики.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обучающихся по направлению подготовки 38.02.01 «Экономика и бухгалтерский учет (по отраслям)». </vt:lpstr>
      <vt:lpstr>     Учебник раскрывает специфику дисциплины «Основы бухгалтерского учета». Ее изучение позволит овладеть основными приемами, техникой и методикой учета, приобрести навыки работы с учетными документами.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обучающихся по специальности 38.02.01 «Экономика и бухгалтерский учет (по отраслям)». </vt:lpstr>
      <vt:lpstr>     Учебник представляет собой системное изложение принципов и правил документирования, отражения в учетных регистрах и отчетности движения объектов бухгалтерского учета, а также раскрывает сущность и содержание основных элементов бухгалтерской (финансовой) отчетности. Состоит из двух разделов: технология составления бухгалтерской (финансовой) отчетности и аналитические возможности бухгалтерской (финансовой) отчетности.  Учебник разработан с учетом требований к профессиональным компетенциям подготовки специалистов среднего звена. Соответствует требованиям федеральных государственных образовательных стандартов среднего профессионального образования.  Для подготовки специалистов среднего звена по специальности 38.02.01 «Экономика и бухгалтерский учет (по отраслям)». </vt:lpstr>
      <vt:lpstr>    В учебном пособии систематизированы базовые знания по ведению бухгалтерского учета активов организации, которые представлены с позиции ведения бухгалтерского учета автоматизированным способом с использованием программы «1С: Предприятие». Разделы посвящены ведению учета отдельных компонентов активов организации. Теоретический материал сопровождается практическими примерами, каждая тема завершается контрольными вопросами, тестами и практическими заданиями, позволяющими проверить и закрепить полученные знания.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vt:lpstr>
      <vt:lpstr>     В учебном пособии изложен курс современного менеджмента. Используется практический материал (ситуационные задания), способствующий усвоению предлагаемого курса. Пособие охватывает опыт лучших отечественных и зарубежных изданий.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экономическим специальностям, и всех интересующихся вопросами управления.</vt:lpstr>
      <vt:lpstr>      Современный полный фундаментальный учебный курс охватывает все темы, вопросы и понятия дисциплины «Маркетинг», изучение которых необходимо для получения компетенций, предусмотренных требованиями федеральных государственных образовательных стандартов среднего профессионального образования последнего поколения для студентов, изучающих эту дисциплину.       Для студентов и преподавателей экономических и управленческих направлений и практических работников.</vt:lpstr>
      <vt:lpstr>    Содержание учебника разделено на три части: теория статистики и применение ее методов в конкретных исследованиях — соответственно макро- и микроэкономическая статистика.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обучающихся по укрупненной группе специальностей и направлений подготовки «Экономика и управление», и всех интересующихся проблемами анализа конкретных процессов в областях экономики, управления, производства, учета и финансов, а также в других ситуациях, связанных с анализом массовых статистических данных. </vt:lpstr>
      <vt:lpstr>      Учебное пособие разработано согласно рабочей программе дисциплины «Основы бережливого производства». Приведенный теоретический материал раскрывает основы бережливого производства, а тестовые и практические задания способствуют проработке учебного материала, обеспечивая эффективное применение полученных знаний в процессе профессиональной деятельности. Соответствует требованиям федерального государственного образовательного стандарта среднего профессионального образования последнего поколения.          Для обучающихся в учреждениях среднего профессионального образования. </vt:lpstr>
      <vt:lpstr>В учебнике отражены основные этапы формирования и развития отечественной системы делопроизводства. Дана характеристика действующих законодательных и нормативных правовых актов Российской Федерации, регулирующих современные нормы работы с документами. Рассмотрены современные требования к оформлению документов; изложены проблемы создания и деятельности службы делопроизводства; приведено описание основных технологических операций документационного обеспечения управления.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специальных учебных заведений, обучающихся по специальности «Документационное обеспечение управления и архивоведение».</vt:lpstr>
      <vt:lpstr>     В предлагаемом учебном пособии рассмотрены темы, связанные с документационным обеспечением управления и архивным делом — вопросы истории развития делопроизводства и архивного дела в Российской Федерации, технологии документирования, подготовки докумен тов на оперативное и архивное хранение. Учебное пособие может быть использовано в образовательном процессе, а также служить справочным пособием для организации работы службы документационного обеспечения управления в организации, учреждении, органе власти.       Соответствует требованиям федеральных государственных образовательных стандартов среднего профессионального образования последнего поколения. </vt:lpstr>
      <vt:lpstr>      В учебном пособии рассматриваются вопросы организации документов Архивного фонда Российской Федерации, экспертизы ценности документов, комплектования архивов, обеспечения сохранности, научного описания и использования архивных документов и организации работы архивных учреждений. Соответствует требованиям федеральных государственных образовательных стандартов высшего образования последнего поколения.        Предназначено для обучающихся по специальности «Документационное обеспе-чение управления и архивоведение». </vt:lpstr>
      <vt:lpstr>   Учебное пособие включает справочный теоретический материал и разнообразные упражнения для практических занятий по стилистике служебных документов — одному из разделов учебных дисциплин «Русский язык в профессиональной деятельности», «Профессиональная этика и основы делового общения», «Русский язык и культура речи», а также других дисциплин, связанных с теорией и практикой современной служебной коммуникации. Также даны вопросы для обсуждения, задания для самостоятельной работы, списки рекомендуемой литературы и нормативных актов, приложение.     Соответствует требованиям федеральных государственных образовательных стандартов среднего профессионального образования. Предназначено для студентов средних учебных заведений, обучающихся по направлению подготовки 46.02.01 Документационное обеспечение управления и архивоведение. </vt:lpstr>
      <vt:lpstr>В учебном пособии обобщены теоретические исследования в области управления деловыми коммуникациями в современном обществе. Особый акцент сделан на недостаточно проработанном организационно-управленческом аспекте коммуникаций.. Предназначено для студентов СПО, обучающихся по укрупненной группе специальностей и направлений «Экономика и управление», а также для преподавателей, специалистов и руководителей предприятий. </vt:lpstr>
      <vt:lpstr>    Учебник посвящен применению систем автоматизации проектирования (САПР) в работе технолога машиностроительного предприятия. Приведены основные сведения о САПР технолога, получивших в России широкое применение. Рассмотрены вопросы, связанные с использованием современных компьютерных технологий для быстрого изготовления прототипов изделий с применением САПР при обработке металлов давлением в литейном и сварочном производстве. Предназначен для студентов машиностроительных учебных заведений, будет полезен студентам технических колледжей и работникам промышленности. </vt:lpstr>
      <vt:lpstr>     В учебном пособии изложены источники поражающих факторов природных и техногенных чрезвычайных ситуаций в транспортно-дорожном комплексе, методы и средства защиты и обеспечения безопасности, а также основные понятия и категории этой области знаний. Приведены методики и примеры расчетов защиты населения и территорий от различных факторов чрезвычайных ситуаций. </vt:lpstr>
      <vt:lpstr>   Материал учебного пособия имеет разработанные рекомендации по порядку действий пострадавших, попавших в чрезвычайную ситуацию военного или мирного времени. Рекомендованный порядок действий направлен на сохранение здоровья и жизни пострадавших. Содержатся сведения о начальной военной подготовке. Даны последние статистические данные МЧС России. Каждая тема завершается контрольными вопросами и заданиями. В конце учебного пособия представлены список тем для рефератов, глоссарий, проверочные тесты с ответами.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изучающих дисциплины «Безопасность жизнедеятельности» и «Основы безопасности и защиты Родины». </vt:lpstr>
      <vt:lpstr>  Учебник отвечает современному содержанию аналитической химии как науки и практики работы аналитических служб в химической промышленности. Учебник имеет производственную направленность и содержит разделы, посвященные аналитическому контролю производства, организации работы аналитической службы на предприятиях, особенностям анализа профильных групп объектов. Применен процессный подход, позволяющий представить анализ как процесс получения аналитической информации, выделить в нем основные стадии и установить связь между ними.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технологических специальностей, изучающих аналитическую химию и смежные с ней дисциплины. </vt:lpstr>
      <vt:lpstr>    В учебном пособии на практических примерах излагаются технология разработки и анализа приемлемых инвестиционных проектов, а также процесс создания для этих проектов бизнес-планов средствами популярной программы Project Expert 7. Рассматриваются вопросы компьютерной реализации элементов финансового менеджмента в среде пакета прикладных программ (ППП) MS Excel, связанные с инвестиционным проектированием. Анализируются риски инвестиционных проектов в среде ППП MS Excel.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укрупненной группе специальностей и направлений подготовки «Экономика и управление».</vt:lpstr>
      <vt:lpstr>    В учебном пособии рассматриваются основы функционирования, архитектура и классификация автоматизированных информационных систем, а также связанные с ними понятия «информация» и «информационная технология». Особое внимание уделяется информационно-поисковым системам и технологиям, представляемым в виде совокупных человеко-машинных систем, целью которых является построение системы знаний. Рассматриваются математические модели механизмов поиска, лингвистическое обеспечение, технологии и интерфейсы, обеспечивающие развитие поисковых процессов. Обсуждаются результаты статистических исследований поведенческих стереотипов пользователей ретроспективных баз данных научной информации. Приложение включает описание практикума по информационному поиску в документальных базах данных и ресурсах Internet. </vt:lpstr>
      <vt:lpstr>Рассматриваются современные тенденции развития информационного общества, правовые, технические и организационные аспекты информационной безопасности, интернет-угрозы и способы защиты от них, а также технологии борьбы с фейками. Особое внимание уделено основным видам аналитико-синтетической переработки информации (аннотированию, реферированию и др.), культуре информационного поиска и оформления документов.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широкого круга студентов средних специальных учебных заведений, слушателей курсов повышения квалификации, специалистов-практиков социально-культурной сферы. </vt:lpstr>
      <vt:lpstr>     Изложены все базовые понятия разделов архитектура ПК, алгебраические структуры, cистемный блок ПК, средства хранения данных, устройства вывода данных, устройства ввода данных, устройства обмена данных программы дисциплины «Технические средства информатизации».        Для студентов учреждений среднего профессионального образования всех направлений и специальностей, обучающихся по дисциплине «Информатика». </vt:lpstr>
      <vt:lpstr>   В учебном пособии рассмотрены задачи проектирования и разработки информационных систем, описано теоретическое и практическое использование технологий моделирования IDEF0, DFD, UML.       Содержит множество примеров использования современных технологических средств при проектировании информационных систем для различных предметных областей.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профессиональных учебных заведений, обучающихся по укрупненной группе специальностей и направлений «Информатика и вычислительная техника». </vt:lpstr>
      <vt:lpstr>      Излагаются основные приемы разработки программного обеспечения с помощью Delphi. Рассмотрены примеры разработки интерактивных Windows-приложений и приложений баз данных. Приводятся задачи и упражнения для самостоятельной работы.         Адресовано студентам учреждений среднего профессионального образования и всем читателям, начинающим изучение программирования в Delphi. </vt:lpstr>
      <vt:lpstr>    Учебное пособие предназначено для студентов, преподавателей и молодых специалистов, заинтересованных в углубленном изучении инструментальных средств для решения реальных задач анализа данных. Обширный теоретический и практический материал позволит глубоко понять и научиться эффективно применять методы машинного обучения и интеллектуального анализа данных в профессиональной деятельности.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 нального образования, обучающихся по направлениям «Прикладная информатика (по отраслям)», «Информационные системы и программирование» и «Интеллектуальные интегрированные системы». </vt:lpstr>
      <vt:lpstr>     Учебное пособие написано в соответствии со стандартами группы специальностей «Информатика и вычислительная техника», дисциплины «Базы данных». Рассмотрены вопросы, связанные с принципами построения, проектирования и эксплуатации баз данных.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учащихся учреждений среднего профессионального образования, изучающих дисциплину «Базы данных». Может быть полезно при изучении аналогичной дисциплины в рамках учебной программы высших учебных заведений. </vt:lpstr>
      <vt:lpstr>    В учебном пособии рассмотрены базовые вопросы теории проектирования баз данных, использование системы управления базами данных (СУБД) Access для создания баз данных, особенности разработки пользовательских приложений на основе СУБД Microsoft Access, а также архитектура системы баз данных.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специальных учебных заведений, обучающихся по направлению «Информационные системы». </vt:lpstr>
      <vt:lpstr>    Учебное пособие содержит практические задания и теоретические сведения, необходимые для изучения раздела «Линейное программирование». Изложение сопровождается примерами решения типовых задач. Также пособие содержит примеры решения типовых задач линейного программирования с помощью системы автоматизированного проектирования Mathcad Prime и системы компьютерной алгебры Maple.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студентов, обучающихся по специальности 09.02.07 «Информационные системы и программирование». </vt:lpstr>
      <vt:lpstr>   В учебном пособии предлагается 40 практических работ разнообразной тематики. Задания включают рекомендации по работе с персональным компьютером, операционной системой и прикладным программным обеспечением. В качестве видов контроля предусмотрены анализ выполненной работы студента, качественная и количественная оценка работы.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средних профессиональных учебных заведений, обучающихся по специальности «Информационные системы и программирование». </vt:lpstr>
      <vt:lpstr>      Учебное пособие содержит краткое описание наиболее распространенных устройств релейной защиты, автоматики,  элементов вторичной коммутации и порядка их оперативного обслуживания. Предназначено для оперативного персонала электростанций, подстанций, оперативно-выездных бригад электрических сетей, занятого эксплуатацией электрооборудования, для диспетчеров объединенной диспетчерской службы электросетей и региональных диспетчерских управлений, работников служб релейной защиты и автоматики различного уровня и технических руководителей соответствующих организаций.    </vt:lpstr>
      <vt:lpstr>      В учебном пособии изложены аспекты добычи полезных ископаемых в рамках программ для студентов горных и геологических специальностей. Дана характеристика рудных месторождений, систематизированы основные понятия разработки месторождений полезных ископаемых. Приведены сведения о вскрытии и подготовке месторождений, описаны основные технологические процессы горных работ.      Предназначено для студентов и преподавателей, горных инженеров и широкого круга читателей     </vt:lpstr>
      <vt:lpstr>     Изложены основные принципы устройства и функционирования системы электроснабжения горного предприятия, включая технические средства электроснабжения потребителей поверхности, а также специфику устройства и эксплуатации силовых электротехнических комплексов технологических участков шахты. Рассмотрены особенности устройства и функциональных свойств средств обеспечения безаварийной эксплуатации рудничного электрооборудования, а также организационные меры по созданию безопасных условий эксплуатации электрооборудования в условиях шахт. Приведена методика расчета и выбора электрооборудования системы электроснабжения технологического участка шахты.     Для студентов и аспирантов, изучающих горное дело, горную электромеханику и горную электротехнику. </vt:lpstr>
      <vt:lpstr>     В учебном пособии рассмотрены технологии диагностирования и технического обслуживания электроустановок потребителей. Отражены особенности диагностирования электроустановок органолептическим и инструментальным методами. Приведен статистический материал по типовым отказам элементов электроустановок и способам их устранения, а также нормативным параметрам, используемым при испытаниях. Рассмотрен опыт организации инженерной службы диагностирования электроустановок и ее производственной базы.        Для студентов укрупненной группы специальностей и направлений «Электро- и теплоэнергетика». Может быть полезно инженерно-техническим сотрудникам, занимающимся эксплуатацией электроустановок.  </vt:lpstr>
      <vt:lpstr>      Рассмотрены законы равновесия и движения материальных объектов под действием сил. Изложены механические свойства малоуглеродистых сталей. Представлена теория и практика растяжения и сжатия стержней, механика деформации сдвига.        Для студентов среднего профессионального образования при изучении дисциплин технической направленности</vt:lpstr>
      <vt:lpstr>Нравится нам это или нет, мы не похожи друг на друга. Если не принять этот факт, можно потратить много сил и времени на споры, обиды и конфликты дома и в рабочем коллективе: кого-то злит привычка коллеги думать вслух, другой обижается, если босс не комментирует отчет, а особенность третьего — думать очень долго и не торопить события — интерпретируется как отсутствие мотивации. Атмосфера в команде становится токсичной, а эффективность работы падает. Авторы книги утверждают, что все наши различия могут принести пользу, если их превратить в инструменты развития и взаимодействия. Опираясь на типологическую теорию Майерс-Бриггс, они рассказывают об особенностях каждого типа, сильных и слабых сторонах и о способах взаимодействия друг с другом. Вы сможете глубже понимать себя, своих близких, партнеров, друзей, коллег и просто знакомых, прогнозировать их поведение и раскрывать творческий и рабочий потенциал. </vt:lpstr>
      <vt:lpstr>     В учебно-методическом пособии представлены учебные материалы по общепрофессиональной дисциплине «Педагогическое мастерство» (вариативная часть программы подготовки специалистов среднего звена). Направлено на развитие у обучающихся профессиональной индивидуальности через интеграцию опыта, теоретических знаний и практических умений. Соответствует требованиям федеральных государственных образовательных стандартов среднего образования последнего поколения. Для учащихся средних профессиональных учебных заведений педагогического профиля. </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Новая литература в  ЭБС ZNANIUM  (октябрь 2024)</dc:title>
  <dc:creator>mezenceva</dc:creator>
  <cp:lastModifiedBy>mezenceva</cp:lastModifiedBy>
  <cp:revision>58</cp:revision>
  <dcterms:created xsi:type="dcterms:W3CDTF">2024-10-30T07:53:44Z</dcterms:created>
  <dcterms:modified xsi:type="dcterms:W3CDTF">2024-11-01T03:00:56Z</dcterms:modified>
</cp:coreProperties>
</file>